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e9090756a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9090756a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coming today! Thank you to WordCamp Santa Clarita for hosting this event and for having me speak. I’m so happy to see everyone here and I’m excited to chat with you about WordPress! This talk starts out with super basic stuff for brand new WordPress users and progresses to more advanced developer concepts about half way through. We’ll go over some fundamentals about WordPress itself and then talk about code and custom code in the WordPress space.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32c88a04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32c88a04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map of what makes up a WordPress database and how the different tables are tied together. This might seem complicated at first but it’s actually a simple, easy to use database schema or structure, as far as databases go.  The database is usually stored in a separate MySQL or Maria DB server, while the core php and other core files are housed on a web server.  </a:t>
            </a:r>
            <a:endParaRPr/>
          </a:p>
          <a:p>
            <a:pPr indent="0" lvl="0" marL="0" rtl="0" algn="l">
              <a:spcBef>
                <a:spcPts val="0"/>
              </a:spcBef>
              <a:spcAft>
                <a:spcPts val="0"/>
              </a:spcAft>
              <a:buNone/>
            </a:pPr>
            <a:r>
              <a:rPr lang="en"/>
              <a:t>There are different types of storage engines (which are methods to store and retrieve data) when it comes to databases, and WordPress uses InnoDB by default because it’s more performant.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732c88a04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32c88a04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people manage their WordPress websites using the wp-admin Administration dashboard. The dashboard provides a menu on the left with main controls, including adding and removing posts and pages, managing media, users, comments, plugins, themes and updates. Many plugins and themes add menu options to the dashboard and contain settings pages with additional options.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612432b9cc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612432b9cc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my website wp-admin. As you can see I haven’t yet updated to WP 5.4 even though it came out a few weeks ago. I also have not been managing my comments. Anyway, on the left you see some native WordPress options listed, for Posts, Pages, Media and Comments as well as some options added by plugins like WooCommerce and JetPack.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732c88a04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32c88a04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wp-admin you can create, edit and manage website content. The Gutenberg block editor is the interface that is native to WordPress for adding and managing content. Gutenberg was introduced in WordPress 5.0 and since then has evolved quite a bite in its abilities. Gutenberg now provides a pont, click and drag interface that allows you to add headings, paragraphs, images, galleries, embed third party content or even insert custom code. To start using Gutenberg in wp-admin you just need to click the little plus circle icon to add a section.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32c88a04a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32c88a04a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you click the + icon, options appear for selecting the type of content the block or section will contain. Gutenberg blocks reflect HTML elements and page hierarchy or  markup. So you can make a paragraph, list, heading, embed an image, gallery or content and so forth just with a few clicks by selecting one of these options and following the prompt.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32c88a04a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32c88a04a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you have a block added you can edit it by clicking on it one time, and more options will appear  for managing the block. You can find even more options by clicking the three dots on the upper right. You can also nest blocks inside each other, add a block to be re-used in a similar way to a template and build custom blocks.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732c88a04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32c88a04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now we’re getting more into the technical stuff. </a:t>
            </a:r>
            <a:r>
              <a:rPr lang="en"/>
              <a:t>For editing website files and data, there are a few different options, such as S/FTP, CPanel and PHPmyadmin. cPanel is popular because it allows you to do a variety of functions rolled into one interface.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257437f6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6257437f6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Command line is my favorite tool for file management. You can connect to your server using an SSH login and a terminal software like terminal or putty. Using command line can speed up your process and provides a variety of manual options for WordPress site maintenance. These are a few basic commands to get started with. If you want to really own your WordPress you have to learn command line.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12432b9cc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12432b9cc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WordPress has its own command line built into core. It’s incredibly useful and a great tool for working with an install. You can use WordPress command line to check on theme, plugin and core health, to add, remove, activate and deactivate plugins and themes, to debug errors and performance and to push updates through.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612432b9cc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612432b9cc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some commands for installing and re-installing core, running updates, activating and deactivating items. All you need is an SSH connection and most hosts have WP-CLI installed by default, as WordPress Command Line  a native part of WordPress.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612432b9cc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612432b9cc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$whoami I’m Amy and I’ve been working as a WordPress technician for over 5 years, helping thousands of users across the globe be more confident and more capable in working with their WordPress websites. I’ve worked with clients both beginner and advanced, and on many different types of websites. I’m also a WordPress contributor, which means I volunteer time and effort to the WordPress Open Source project to support the software and community. I’m a hosting team rep, a WordCamp organizer and a WordPress MeetUps organizer, and I’m happy to help people learn and grow their skills.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732c88a04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732c88a04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command line to code. Getting more technical now. :) WordPress is made of code, which is text that communicates with a web server and browser to run processes. WordPress is composed of multiple different coding languages. PHP is a programmatic language and is the backbone of WordPress, but SQL Syntax is used for database communication, Javascript is used for interactive functions on the front end, and html and CSS are mark-up languages used strictly on the front-end to frame and style website content.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732c88a04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732c88a04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HTML is the most common language as it’s used on every website. It’s the main language web  browsers use. When you write html you always start with an identifying tag that tells the browser that its reading html code. Actual website content goes inside a &lt;body&gt; tag, and html allows you to plugin content inside the tags to determine where and how that content is displayed. The h tags are for headers, like page titles. The p tag is for paragraphs, img tag for images, href for links, button tag for buttons and so forth.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732c88a04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732c88a04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CSS stands for ‘cascading style sheets’ and is used to control certain aspects of the way the front end website looks. CSS determines how the web page is displayed to users. CSS is saved in it’s own file type and can be applied site-wide or just to certain pages and elements. Things like color scheme, padding, borders and the like can be controlled with CSS. On the right is what CSS looks like on the most basic level. The parts that say h1, h2 and p are called selectors because they identify which part of the html code on the website is being styled. Color and text-align are properties that determines certain aspects of the selector, and center and red here are the property values. Of course CSS gets far more complicated than this. This is just an introduction.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732c88a04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732c88a04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WordPress uses PHP Object Oriented Programming, which allows for a variety of internal functions and other options to be embedded into site code and utilized as needed. Standard programming or coding is procedural, which is focused on creating a series of procedures or functions to run operations within the software. Object Oriented Programming is similar in that procedures are still created, but in OOP the functions and procedures are encapsulated within a repeatable, re-useable data object that contains both information and processes that can be run. OOP is more secure, easier to maintain, requires programmers to write less code and code can be re-used and modified infinately, and creates a clear structure for the program or software.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732c88a04a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732c88a04a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OOP a ‘Class’ is similar to a template for Objects, and it can be correlated with the idea of ‘type’ or ‘category’. An Object is an instance of that class, meaning it’s an encapsulated version of it’s class which inherits all of the classes’ properties which can then be customized and modified. For example: Vegetables are the class while carrots, lettuce, potatoes are objects of the vegetable class. Fruit can be a class while bananas, oranges and apples are objects of the class. They are all fruit, with the global properties of fruit - they grow on a tree, they contain sugar and juice, but each fruit or object has it’s own set of properties in addition to the class properties.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732c88a04a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732c88a04a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class is defined using the ‘class’ keyword and a pair of curly braces. Properties and functions belonging to that class go inside the braces. An object of a class is created using the ‘new’ keyword, outside of the curly brackets. In a class the $this keyword is used to identify the class in use from within its own functions. Getters and Setters are used to retrieve (get) and define (set) properties of the object or class. A public property or function can be accessed from anywhere in the program. Private properties and functions can be accessed only from within the class itself. Protected ones can be accessed from within the class, as well as from within objects of the class. Again, this is just the basic stuff. There is a lot more that goes into object priented programming than this but this is the info that can get you started.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732c88a04a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732c88a04a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back to WordPress. WordPress is created with Object Oriented Programming and has a variety of properties and functions that can be accessed when writing plugins and themes. In addition, plugins and themes have their own functions that can be written to modify WordPress functions. For plugins and themes to connect their code to the rest of the WordPress install, something called a hook is used. There are two types of hooks called actions and filters. Actions allow you to add code to the WordPress install for additional functionality, while Filters allow you to modify existing code to change functionality is the code is executed.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732c88a04a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732c88a04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so Syntax is the coding equivalent of grammar. You have to use correct syntax in order for your code to work, and each language has its own syntax. In this case the syntax for hook functions is defined within WordPress core code. Hooks use something called a callback, which means a function is called to execute from within another function. Here the example action refers to the hook you want to use, and the example callback refers to the function you wish to call run. The numbers at the end refer to the priority of the hook within the WordPress install, as well as the arguments accepted by the callback, which is sort of like information the function expects to receive.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732c88a04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732c88a04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coding a WordPress plugin certain requirements must be met in order for the plugin to work. There are additional best practices that are recommended by WordPress but we will just cover the basic stuff here. A plugin can be made of one file or a collection of files. Plugins live in the wp-content/plugins directory.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732c88a04a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732c88a04a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plugin can be made of one file or a collection of files. Plugins live in the wp-content/plugins directory. </a:t>
            </a:r>
            <a:r>
              <a:rPr lang="en"/>
              <a:t>If a plugin is made of multiple files in a directory, as opposed to one file, it’s structure should look like the this within the Plugin directory. The slashes indicate a folder and the indented ones are contained within the folder above it. So everything is in the plugin-name folder, then there are includes, admin and other folders that can contain files and functions within them. You connect those files and functions into the main plugin and WordPress install using hooks.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612432b9cc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612432b9cc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WordPress? WordPress is a software or an app, or more specifically a Content Management System which is used for creating and managing a website, ecommerce shop or blog. Automattic, the parent company of WordPress, has stated that its mission is to democratize publishing. Meaning that WordPress is intended as a platform that gives anyone and everyone a voice. The software is open source and free which makes it inclusive and diverse, which are concepts on the forefront of the WordPress project and community.</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732c88a04a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732c88a04a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coding a WordPress plugin certain requirements must be met in order for the plugin to work. There are additional best practices that are recommended by WordPress but we will just cover the basic stuff here. The main file of the plugin must contain the plugin header which tells WordPress the information about the plugin. The main plugin file and the directory the plugin lives in must match the text domain.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732c88a04a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732c88a04a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Plugins have standard hooks for activation, and deactivation, and uninstall, which are primary functions for plugins and themes. WordPress best practices, recommends using an uninstall.php file for the functions that are triggered on uninstall if the plugin is not a one-file plugin. These hooks would exist outside of the class curly brackets, and you can either call a separate file or call an instance of the class in the first part where it says __FILE__. The second part on the right is the function that should be triggered when the hook is used.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732c88a04a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732c88a04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WordPress themes are made up of multiple different template files within the theme folder. Themes only require an index.php file but most themes contain multiple different files and folders. The template hierarchy determines what theme files load for a request, and then the web server parses the php code and outputs html to the front end. The content displayed in page templates are based on post types, which is a value stored in the WordPress database. The two default post types are page and post, however custom post types and associated data can be created within a theme or plugin.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732c88a04a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732c88a04a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what a standard theme file structure looks like. This would all live within the theme directory in the wp-content/themes folder. Again, the slashes here are for directories which would contain files, template files and partials.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732c88a04a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732c88a04a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Themes are made of template files and template partials. A template file outlines the structure for the entire theme, while a partial outlines the structure for a certain part of the theme such as the header or footer.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732c88a04a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732c88a04a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WordPress has functions baked into it that can be called within theme template files. They’re pretty self explanatory, for instance you use get_footer to load the footer in a template. You use get_header to load the header and so forth. Code is read from top to bottom so you would place these functions in the order you want the partials to be displayed.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732c88a04a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732c88a04a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what avery very simple theme template file would look like. You declare your functions within a php tag and specify what partial should be loaded within the function details, if a custom partial is being loaded.</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732c88a04a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732c88a04a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Themes use CSS style sheets to style the look and feel of the front end of the website. CSS files are usually loaded from a sub-directory and contain the theme header info.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732c88a04a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732c88a04a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load or enqueue a stylesheet on the front end you use the wp_enqueue_style function. Here you see examples of how to load a style sheet both from the root folder and from a css subfolder. You would use this within your template or partial file and you can create styles that correspond to that file or partial, while style.css in the root theme folder are applied to the entire theme.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732c88a04a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732c88a04a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this has been a lot of foundational stuff for getting started with WordPress and WordPress development. Of course it becomes far more elaborate than this but these basics point you in the right direction. We haven’t covered how to make custom post types or how to make custom blocks, which are slightly more advanced topics. However this foundational stuff is the groundwork for becoming a WordPress developer, and goes beyond what the average user knows.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12432b9cc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12432b9cc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the right are the WordPress core php files and folders which all start with a ‘wp’ prefix. WordPress is comprised of </a:t>
            </a:r>
            <a:r>
              <a:rPr lang="en"/>
              <a:t>PHP, Javascript, CSS and HTML coding languages, as well as SQL Syntax, and consists of these core php files and 12 core database tables.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WordPress has point and click capabilities in its wp-admin panel and allows for extensibility via themes and plugins. Which means you can extend and customize the functionality and look of your WordPress site using plugins and themes. </a:t>
            </a:r>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732c88a04a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732c88a04a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all so much for coming today. I hope you enjoyed this talk. Please feel free to ask me any questions and hopefully I can answer them. :)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257437f6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257437f6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of the most vital files in a WordPress install is the wp-config.php file. This file enabled the the website files to connect to the database, contains security salts and can be customized in a variety of ways to manage and maintain your WordPress install.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12432b9cc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12432b9cc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.htaccess file is another vital file for a WordPress install if you use pretty permalinks on a LAMP environment. Pretty permalinks means the link contains the name of the post. In a LAMP environment (linux, Apache, MySQL and PHP)  the .htaccess file communicates information about the site with the Apache service, which is responsible for serving site data to your visitors. This file ccan also be customized to control certain behaviors of the site front end and backend, and if the file is missing some pages and content may not load correctly, if at all. In a LEMP environment, one that uses NGginx instead of Apache, the .htaccess file is not needed.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612432b9cc_1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12432b9cc_1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Themes and plugins are another vital element when working with WordPress. </a:t>
            </a:r>
            <a:r>
              <a:rPr lang="en"/>
              <a:t>A theme determines the way the website looks, and plugins add extra functionality on top of what WordPress core offers. You can install themes and plugins at will, or not at all, although at least one theme is required to be active for WordPress to function.</a:t>
            </a:r>
            <a:endParaRPr/>
          </a:p>
          <a:p>
            <a:pPr indent="0" lvl="0" marL="0" rtl="0" algn="l">
              <a:spcBef>
                <a:spcPts val="0"/>
              </a:spcBef>
              <a:spcAft>
                <a:spcPts val="0"/>
              </a:spcAft>
              <a:buNone/>
            </a:pPr>
            <a:r>
              <a:rPr lang="en"/>
              <a:t>Extensibility, the ability to extend the functionality of the site, is one of the things that makes WordPress great to use. With the option of installing free and premium add-ons or coding your own add-ons, the extent of potential WordPress functionality is endless. We’ll talk more about themes and plugins in a bit.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612432b9cc_1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612432b9cc_1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
            </a:r>
            <a:r>
              <a:rPr lang="en"/>
              <a:t>he database is a fundamental part of a WordPress website</a:t>
            </a:r>
            <a:r>
              <a:rPr lang="en"/>
              <a:t> as the majority of site content is stored in the database. That includes post content, attachments, user data, permalinks, comments, meta data, URLs and so forth.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6257437f65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257437f65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database is comprised of tables, rows and columns much like a spreadsheet. WordPress core has 12 tables all of which are vital to WordPress functionality. The Domain URL and other settings are stored in the options table, which is used on every page load. Posts and pages in the posts table, comments in the comments table and so forth. The database also stores meta data, which is data that isn’t visually seen on the front end but is still read by computers.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yourdomain.com/wp-admin"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mailto:username@yourserver.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hyperlink" Target="https://developer.wordpress.org/cli/command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hyperlink" Target="https://example.com/plugins/the-basics/" TargetMode="External"/><Relationship Id="rId5" Type="http://schemas.openxmlformats.org/officeDocument/2006/relationships/hyperlink" Target="https://author.example.com/" TargetMode="External"/><Relationship Id="rId6" Type="http://schemas.openxmlformats.org/officeDocument/2006/relationships/hyperlink" Target="https://www.gnu.org/licenses/gpl-2.0.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hyperlink" Target="https://developer.wordpress.org/reference/functions/get_header/" TargetMode="External"/><Relationship Id="rId5" Type="http://schemas.openxmlformats.org/officeDocument/2006/relationships/hyperlink" Target="https://developer.wordpress.org/reference/functions/get_sidebar/" TargetMode="External"/><Relationship Id="rId6" Type="http://schemas.openxmlformats.org/officeDocument/2006/relationships/hyperlink" Target="https://developer.wordpress.org/reference/functions/get_footer/" TargetMode="External"/><Relationship Id="rId7" Type="http://schemas.openxmlformats.org/officeDocument/2006/relationships/hyperlink" Target="https://developer.wordpress.org/reference/functions/get_search_form/" TargetMode="External"/><Relationship Id="rId8" Type="http://schemas.openxmlformats.org/officeDocument/2006/relationships/hyperlink" Target="https://developer.wordpress.org/reference/functions/get_template_par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mt="30000"/>
          </a:blip>
          <a:srcRect b="0" l="0" r="0" t="0"/>
          <a:stretch/>
        </p:blipFill>
        <p:spPr>
          <a:xfrm>
            <a:off x="3304575" y="-99100"/>
            <a:ext cx="5341675" cy="5341675"/>
          </a:xfrm>
          <a:prstGeom prst="rect">
            <a:avLst/>
          </a:prstGeom>
          <a:noFill/>
          <a:ln>
            <a:noFill/>
          </a:ln>
          <a:effectLst>
            <a:outerShdw blurRad="57150" rotWithShape="0" algn="bl" dir="5400000" dist="19050">
              <a:srgbClr val="000000">
                <a:alpha val="49800"/>
              </a:srgbClr>
            </a:outerShdw>
            <a:reflection blurRad="0" dir="5400000" dist="38100" endA="0" endPos="30000" fadeDir="5400012" kx="0" rotWithShape="0" algn="bl" stPos="0" sy="-100000" ky="0"/>
          </a:effectLst>
        </p:spPr>
      </p:pic>
      <p:sp>
        <p:nvSpPr>
          <p:cNvPr id="55" name="Google Shape;55;p13"/>
          <p:cNvSpPr txBox="1"/>
          <p:nvPr>
            <p:ph type="title"/>
          </p:nvPr>
        </p:nvSpPr>
        <p:spPr>
          <a:xfrm>
            <a:off x="490250" y="450150"/>
            <a:ext cx="66996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Own </a:t>
            </a:r>
            <a:endParaRPr b="1"/>
          </a:p>
          <a:p>
            <a:pPr indent="0" lvl="0" marL="0" rtl="0" algn="l">
              <a:spcBef>
                <a:spcPts val="0"/>
              </a:spcBef>
              <a:spcAft>
                <a:spcPts val="0"/>
              </a:spcAft>
              <a:buNone/>
            </a:pPr>
            <a:r>
              <a:rPr b="1" lang="en"/>
              <a:t>Your </a:t>
            </a:r>
            <a:endParaRPr b="1"/>
          </a:p>
          <a:p>
            <a:pPr indent="0" lvl="0" marL="0" rtl="0" algn="l">
              <a:spcBef>
                <a:spcPts val="0"/>
              </a:spcBef>
              <a:spcAft>
                <a:spcPts val="0"/>
              </a:spcAft>
              <a:buNone/>
            </a:pPr>
            <a:r>
              <a:rPr b="1" lang="en"/>
              <a:t>WordPress</a:t>
            </a:r>
            <a:r>
              <a:rPr b="1" lang="en" sz="4800"/>
              <a:t>: </a:t>
            </a:r>
            <a:endParaRPr b="1" sz="4800"/>
          </a:p>
          <a:p>
            <a:pPr indent="0" lvl="0" marL="0" rtl="0" algn="l">
              <a:spcBef>
                <a:spcPts val="0"/>
              </a:spcBef>
              <a:spcAft>
                <a:spcPts val="0"/>
              </a:spcAft>
              <a:buNone/>
            </a:pPr>
            <a:r>
              <a:rPr lang="en">
                <a:solidFill>
                  <a:schemeClr val="accent5"/>
                </a:solidFill>
              </a:rPr>
              <a:t>From Noob to Knowledgeable in .002</a:t>
            </a:r>
            <a:endParaRPr sz="4800">
              <a:solidFill>
                <a:schemeClr val="accent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114" name="Shape 114"/>
        <p:cNvGrpSpPr/>
        <p:nvPr/>
      </p:nvGrpSpPr>
      <p:grpSpPr>
        <a:xfrm>
          <a:off x="0" y="0"/>
          <a:ext cx="0" cy="0"/>
          <a:chOff x="0" y="0"/>
          <a:chExt cx="0" cy="0"/>
        </a:xfrm>
      </p:grpSpPr>
      <p:sp>
        <p:nvSpPr>
          <p:cNvPr id="115" name="Google Shape;115;p22"/>
          <p:cNvSpPr txBox="1"/>
          <p:nvPr>
            <p:ph type="title"/>
          </p:nvPr>
        </p:nvSpPr>
        <p:spPr>
          <a:xfrm>
            <a:off x="768600" y="1779000"/>
            <a:ext cx="2991000" cy="117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00"/>
                </a:solidFill>
              </a:rPr>
              <a:t>Database Schema</a:t>
            </a:r>
            <a:endParaRPr>
              <a:solidFill>
                <a:srgbClr val="FFFFFF"/>
              </a:solidFill>
            </a:endParaRPr>
          </a:p>
        </p:txBody>
      </p:sp>
      <p:pic>
        <p:nvPicPr>
          <p:cNvPr id="116" name="Google Shape;116;p22"/>
          <p:cNvPicPr preferRelativeResize="0"/>
          <p:nvPr/>
        </p:nvPicPr>
        <p:blipFill>
          <a:blip r:embed="rId3">
            <a:alphaModFix/>
          </a:blip>
          <a:stretch>
            <a:fillRect/>
          </a:stretch>
        </p:blipFill>
        <p:spPr>
          <a:xfrm>
            <a:off x="5016000" y="76200"/>
            <a:ext cx="3590700" cy="5062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id="121" name="Google Shape;121;p23"/>
          <p:cNvPicPr preferRelativeResize="0"/>
          <p:nvPr/>
        </p:nvPicPr>
        <p:blipFill rotWithShape="1">
          <a:blip r:embed="rId3">
            <a:alphaModFix amt="18000"/>
          </a:blip>
          <a:srcRect b="23233" l="0" r="0" t="11338"/>
          <a:stretch/>
        </p:blipFill>
        <p:spPr>
          <a:xfrm>
            <a:off x="-1662575"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122" name="Google Shape;122;p23"/>
          <p:cNvSpPr txBox="1"/>
          <p:nvPr>
            <p:ph type="title"/>
          </p:nvPr>
        </p:nvSpPr>
        <p:spPr>
          <a:xfrm>
            <a:off x="948700" y="884925"/>
            <a:ext cx="3280500" cy="29541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sz="3600">
              <a:solidFill>
                <a:srgbClr val="00FFFF"/>
              </a:solidFill>
            </a:endParaRPr>
          </a:p>
          <a:p>
            <a:pPr indent="0" lvl="0" marL="0" rtl="0" algn="l">
              <a:spcBef>
                <a:spcPts val="0"/>
              </a:spcBef>
              <a:spcAft>
                <a:spcPts val="0"/>
              </a:spcAft>
              <a:buNone/>
            </a:pPr>
            <a:r>
              <a:rPr lang="en" sz="3600">
                <a:solidFill>
                  <a:srgbClr val="00FFFF"/>
                </a:solidFill>
              </a:rPr>
              <a:t>Wp-admin</a:t>
            </a:r>
            <a:endParaRPr sz="3600">
              <a:solidFill>
                <a:srgbClr val="00FFFF"/>
              </a:solidFill>
            </a:endParaRPr>
          </a:p>
          <a:p>
            <a:pPr indent="0" lvl="0" marL="0" rtl="0" algn="l">
              <a:spcBef>
                <a:spcPts val="0"/>
              </a:spcBef>
              <a:spcAft>
                <a:spcPts val="0"/>
              </a:spcAft>
              <a:buNone/>
            </a:pPr>
            <a:r>
              <a:rPr lang="en" sz="3600">
                <a:solidFill>
                  <a:srgbClr val="00FFFF"/>
                </a:solidFill>
              </a:rPr>
              <a:t>Site</a:t>
            </a:r>
            <a:endParaRPr sz="3600">
              <a:solidFill>
                <a:srgbClr val="00FFFF"/>
              </a:solidFill>
            </a:endParaRPr>
          </a:p>
          <a:p>
            <a:pPr indent="0" lvl="0" marL="0" rtl="0" algn="l">
              <a:spcBef>
                <a:spcPts val="0"/>
              </a:spcBef>
              <a:spcAft>
                <a:spcPts val="0"/>
              </a:spcAft>
              <a:buNone/>
            </a:pPr>
            <a:r>
              <a:rPr lang="en" sz="3600">
                <a:solidFill>
                  <a:srgbClr val="00FFFF"/>
                </a:solidFill>
              </a:rPr>
              <a:t>Administration</a:t>
            </a:r>
            <a:endParaRPr sz="3600">
              <a:solidFill>
                <a:srgbClr val="00FF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3" name="Google Shape;123;p23"/>
          <p:cNvSpPr txBox="1"/>
          <p:nvPr/>
        </p:nvSpPr>
        <p:spPr>
          <a:xfrm>
            <a:off x="4572000" y="1552375"/>
            <a:ext cx="3901800" cy="3197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3F3F3"/>
              </a:buClr>
              <a:buSzPts val="1400"/>
              <a:buChar char="●"/>
            </a:pPr>
            <a:r>
              <a:rPr lang="en">
                <a:solidFill>
                  <a:srgbClr val="F3F3F3"/>
                </a:solidFill>
              </a:rPr>
              <a:t>Allows WordPress to be managed with point and click options</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Add and remove posts and pages</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Add, activate and deactivate themes and plugins</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Updates can be done in wp-admin</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Manage comments,  users and media</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Manage menus and customizations</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Main controls are on the left side menu </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Plugins and themes add menu options</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CSS can be customized in wp-admin</a:t>
            </a:r>
            <a:endParaRPr>
              <a:solidFill>
                <a:srgbClr val="F3F3F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id="128" name="Google Shape;128;p24"/>
          <p:cNvPicPr preferRelativeResize="0"/>
          <p:nvPr/>
        </p:nvPicPr>
        <p:blipFill>
          <a:blip r:embed="rId3">
            <a:alphaModFix/>
          </a:blip>
          <a:stretch>
            <a:fillRect/>
          </a:stretch>
        </p:blipFill>
        <p:spPr>
          <a:xfrm>
            <a:off x="672150" y="323400"/>
            <a:ext cx="7831426" cy="4637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pic>
        <p:nvPicPr>
          <p:cNvPr id="133" name="Google Shape;133;p25"/>
          <p:cNvPicPr preferRelativeResize="0"/>
          <p:nvPr/>
        </p:nvPicPr>
        <p:blipFill rotWithShape="1">
          <a:blip r:embed="rId3">
            <a:alphaModFix amt="18000"/>
          </a:blip>
          <a:srcRect b="23233" l="0" r="0" t="11338"/>
          <a:stretch/>
        </p:blipFill>
        <p:spPr>
          <a:xfrm>
            <a:off x="2054525" y="-6195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134" name="Google Shape;134;p25"/>
          <p:cNvSpPr txBox="1"/>
          <p:nvPr>
            <p:ph type="title"/>
          </p:nvPr>
        </p:nvSpPr>
        <p:spPr>
          <a:xfrm>
            <a:off x="948700" y="884925"/>
            <a:ext cx="3280500" cy="29541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sz="3600">
              <a:solidFill>
                <a:srgbClr val="00FFFF"/>
              </a:solidFill>
            </a:endParaRPr>
          </a:p>
          <a:p>
            <a:pPr indent="0" lvl="0" marL="0" rtl="0" algn="l">
              <a:spcBef>
                <a:spcPts val="0"/>
              </a:spcBef>
              <a:spcAft>
                <a:spcPts val="0"/>
              </a:spcAft>
              <a:buNone/>
            </a:pPr>
            <a:r>
              <a:rPr lang="en" sz="3600">
                <a:solidFill>
                  <a:srgbClr val="00FFFF"/>
                </a:solidFill>
              </a:rPr>
              <a:t>Gutenberg</a:t>
            </a:r>
            <a:endParaRPr sz="3600">
              <a:solidFill>
                <a:srgbClr val="00FF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5" name="Google Shape;135;p25"/>
          <p:cNvSpPr txBox="1"/>
          <p:nvPr/>
        </p:nvSpPr>
        <p:spPr>
          <a:xfrm>
            <a:off x="4572000" y="605925"/>
            <a:ext cx="3903000" cy="3512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3F3F3"/>
              </a:buClr>
              <a:buSzPts val="1400"/>
              <a:buChar char="●"/>
            </a:pPr>
            <a:r>
              <a:rPr lang="en">
                <a:solidFill>
                  <a:srgbClr val="F3F3F3"/>
                </a:solidFill>
              </a:rPr>
              <a:t>Block editor introduced into WordPress Core in version 5.0 </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Allows web content to be added to pages and posts using point, click and drag capabilities. </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Provides a variety of layout options for individual sections of a page or post.</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Provides a text editor, options for embedding content, and the ability to apply custom code to individual sections of a page.</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Click the little + circle to add a block in a page or post. </a:t>
            </a:r>
            <a:endParaRPr>
              <a:solidFill>
                <a:srgbClr val="F3F3F3"/>
              </a:solidFill>
            </a:endParaRPr>
          </a:p>
        </p:txBody>
      </p:sp>
      <p:pic>
        <p:nvPicPr>
          <p:cNvPr id="136" name="Google Shape;136;p25"/>
          <p:cNvPicPr preferRelativeResize="0"/>
          <p:nvPr/>
        </p:nvPicPr>
        <p:blipFill>
          <a:blip r:embed="rId4">
            <a:alphaModFix/>
          </a:blip>
          <a:stretch>
            <a:fillRect/>
          </a:stretch>
        </p:blipFill>
        <p:spPr>
          <a:xfrm>
            <a:off x="928675" y="3723388"/>
            <a:ext cx="7286625" cy="942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pic>
        <p:nvPicPr>
          <p:cNvPr id="141" name="Google Shape;141;p26"/>
          <p:cNvPicPr preferRelativeResize="0"/>
          <p:nvPr/>
        </p:nvPicPr>
        <p:blipFill rotWithShape="1">
          <a:blip r:embed="rId3">
            <a:alphaModFix amt="18000"/>
          </a:blip>
          <a:srcRect b="23233" l="0" r="0" t="11338"/>
          <a:stretch/>
        </p:blipFill>
        <p:spPr>
          <a:xfrm>
            <a:off x="2054525" y="-6195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pic>
        <p:nvPicPr>
          <p:cNvPr id="142" name="Google Shape;142;p26"/>
          <p:cNvPicPr preferRelativeResize="0"/>
          <p:nvPr/>
        </p:nvPicPr>
        <p:blipFill>
          <a:blip r:embed="rId4">
            <a:alphaModFix/>
          </a:blip>
          <a:stretch>
            <a:fillRect/>
          </a:stretch>
        </p:blipFill>
        <p:spPr>
          <a:xfrm>
            <a:off x="2463400" y="346925"/>
            <a:ext cx="3958925" cy="4603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pic>
        <p:nvPicPr>
          <p:cNvPr id="147" name="Google Shape;147;p27"/>
          <p:cNvPicPr preferRelativeResize="0"/>
          <p:nvPr/>
        </p:nvPicPr>
        <p:blipFill rotWithShape="1">
          <a:blip r:embed="rId3">
            <a:alphaModFix amt="18000"/>
          </a:blip>
          <a:srcRect b="23233" l="0" r="0" t="11338"/>
          <a:stretch/>
        </p:blipFill>
        <p:spPr>
          <a:xfrm>
            <a:off x="2054525" y="-6195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pic>
        <p:nvPicPr>
          <p:cNvPr id="148" name="Google Shape;148;p27"/>
          <p:cNvPicPr preferRelativeResize="0"/>
          <p:nvPr/>
        </p:nvPicPr>
        <p:blipFill>
          <a:blip r:embed="rId4">
            <a:alphaModFix/>
          </a:blip>
          <a:stretch>
            <a:fillRect/>
          </a:stretch>
        </p:blipFill>
        <p:spPr>
          <a:xfrm>
            <a:off x="840826" y="605476"/>
            <a:ext cx="7453949" cy="3906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311700" y="375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rPr>
              <a:t>File and Data Management</a:t>
            </a:r>
            <a:endParaRPr>
              <a:solidFill>
                <a:schemeClr val="accent5"/>
              </a:solidFill>
            </a:endParaRPr>
          </a:p>
        </p:txBody>
      </p:sp>
      <p:sp>
        <p:nvSpPr>
          <p:cNvPr id="154" name="Google Shape;154;p28"/>
          <p:cNvSpPr txBox="1"/>
          <p:nvPr>
            <p:ph idx="1" type="body"/>
          </p:nvPr>
        </p:nvSpPr>
        <p:spPr>
          <a:xfrm>
            <a:off x="447675" y="1256550"/>
            <a:ext cx="8384700" cy="394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You can connect to your server via SSH using a terminal client, to manage your files with command line.</a:t>
            </a:r>
            <a:endParaRPr>
              <a:solidFill>
                <a:srgbClr val="FFFFFF"/>
              </a:solidFill>
            </a:endParaRPr>
          </a:p>
          <a:p>
            <a:pPr indent="0" lvl="0" marL="0" rtl="0" algn="l">
              <a:spcBef>
                <a:spcPts val="1600"/>
              </a:spcBef>
              <a:spcAft>
                <a:spcPts val="0"/>
              </a:spcAft>
              <a:buNone/>
            </a:pPr>
            <a:r>
              <a:rPr lang="en"/>
              <a:t>You can edit files in your browser with </a:t>
            </a:r>
            <a:r>
              <a:rPr lang="en" u="sng">
                <a:solidFill>
                  <a:schemeClr val="hlink"/>
                </a:solidFill>
                <a:hlinkClick r:id="rId3"/>
              </a:rPr>
              <a:t>https://yourdomain.com/wp-admin</a:t>
            </a:r>
            <a:endParaRPr>
              <a:solidFill>
                <a:srgbClr val="FFFFFF"/>
              </a:solidFill>
            </a:endParaRPr>
          </a:p>
          <a:p>
            <a:pPr indent="0" lvl="0" marL="0" rtl="0" algn="l">
              <a:spcBef>
                <a:spcPts val="1600"/>
              </a:spcBef>
              <a:spcAft>
                <a:spcPts val="0"/>
              </a:spcAft>
              <a:buNone/>
            </a:pPr>
            <a:r>
              <a:rPr lang="en">
                <a:solidFill>
                  <a:srgbClr val="FFFFFF"/>
                </a:solidFill>
              </a:rPr>
              <a:t>You can upload, download, edit files with an S/FTP</a:t>
            </a:r>
            <a:r>
              <a:rPr lang="en"/>
              <a:t> client like FileZIlla, Cyberduck or similar</a:t>
            </a:r>
            <a:endParaRPr/>
          </a:p>
          <a:p>
            <a:pPr indent="0" lvl="0" marL="0" rtl="0" algn="l">
              <a:spcBef>
                <a:spcPts val="1600"/>
              </a:spcBef>
              <a:spcAft>
                <a:spcPts val="0"/>
              </a:spcAft>
              <a:buNone/>
            </a:pPr>
            <a:r>
              <a:rPr lang="en"/>
              <a:t>You can manage your database content using a client such as </a:t>
            </a:r>
            <a:r>
              <a:rPr lang="en">
                <a:solidFill>
                  <a:srgbClr val="FFFFFF"/>
                </a:solidFill>
              </a:rPr>
              <a:t>PHPmyadmin</a:t>
            </a:r>
            <a:r>
              <a:rPr lang="en"/>
              <a:t> or MySQL WorkBench</a:t>
            </a:r>
            <a:endParaRPr/>
          </a:p>
          <a:p>
            <a:pPr indent="0" lvl="0" marL="0" rtl="0" algn="l">
              <a:spcBef>
                <a:spcPts val="1600"/>
              </a:spcBef>
              <a:spcAft>
                <a:spcPts val="1600"/>
              </a:spcAft>
              <a:buNone/>
            </a:pPr>
            <a:r>
              <a:rPr lang="en">
                <a:solidFill>
                  <a:srgbClr val="FFFFFF"/>
                </a:solidFill>
              </a:rPr>
              <a:t>cPanel </a:t>
            </a:r>
            <a:r>
              <a:rPr lang="en"/>
              <a:t>does all of the above (except SSH)</a:t>
            </a:r>
            <a:endParaRPr/>
          </a:p>
        </p:txBody>
      </p:sp>
      <p:pic>
        <p:nvPicPr>
          <p:cNvPr id="155" name="Google Shape;155;p28"/>
          <p:cNvPicPr preferRelativeResize="0"/>
          <p:nvPr/>
        </p:nvPicPr>
        <p:blipFill rotWithShape="1">
          <a:blip r:embed="rId4">
            <a:alphaModFix amt="7000"/>
          </a:blip>
          <a:srcRect b="23233" l="0" r="0" t="11338"/>
          <a:stretch/>
        </p:blipFill>
        <p:spPr>
          <a:xfrm>
            <a:off x="148600" y="-539275"/>
            <a:ext cx="8912300" cy="5830915"/>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311700" y="375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rPr>
              <a:t>Intro to </a:t>
            </a:r>
            <a:r>
              <a:rPr lang="en">
                <a:solidFill>
                  <a:schemeClr val="accent5"/>
                </a:solidFill>
              </a:rPr>
              <a:t>SSH / Command Line Basics</a:t>
            </a:r>
            <a:endParaRPr>
              <a:solidFill>
                <a:schemeClr val="accent5"/>
              </a:solidFill>
            </a:endParaRPr>
          </a:p>
        </p:txBody>
      </p:sp>
      <p:sp>
        <p:nvSpPr>
          <p:cNvPr id="161" name="Google Shape;161;p29"/>
          <p:cNvSpPr txBox="1"/>
          <p:nvPr>
            <p:ph idx="1" type="body"/>
          </p:nvPr>
        </p:nvSpPr>
        <p:spPr>
          <a:xfrm>
            <a:off x="311700" y="951750"/>
            <a:ext cx="8656500" cy="394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Login with the command </a:t>
            </a:r>
            <a:r>
              <a:rPr lang="en" sz="1200">
                <a:solidFill>
                  <a:srgbClr val="FF0000"/>
                </a:solidFill>
              </a:rPr>
              <a:t>ssh </a:t>
            </a:r>
            <a:r>
              <a:rPr lang="en" sz="1200" u="sng">
                <a:solidFill>
                  <a:srgbClr val="FF0000"/>
                </a:solidFill>
                <a:hlinkClick r:id="rId3"/>
              </a:rPr>
              <a:t>username@yourserver.com</a:t>
            </a:r>
            <a:r>
              <a:rPr lang="en">
                <a:solidFill>
                  <a:srgbClr val="FF0000"/>
                </a:solidFill>
              </a:rPr>
              <a:t> </a:t>
            </a:r>
            <a:r>
              <a:rPr lang="en">
                <a:solidFill>
                  <a:srgbClr val="FFFFFF"/>
                </a:solidFill>
              </a:rPr>
              <a:t>    (contact your host for credentials and instructions)</a:t>
            </a:r>
            <a:endParaRPr>
              <a:solidFill>
                <a:srgbClr val="FFFFFF"/>
              </a:solidFill>
            </a:endParaRPr>
          </a:p>
          <a:p>
            <a:pPr indent="0" lvl="0" marL="0" rtl="0" algn="l">
              <a:spcBef>
                <a:spcPts val="1600"/>
              </a:spcBef>
              <a:spcAft>
                <a:spcPts val="0"/>
              </a:spcAft>
              <a:buNone/>
            </a:pPr>
            <a:r>
              <a:rPr lang="en">
                <a:solidFill>
                  <a:srgbClr val="FFFFFF"/>
                </a:solidFill>
              </a:rPr>
              <a:t>Make new file: </a:t>
            </a:r>
            <a:r>
              <a:rPr lang="en">
                <a:solidFill>
                  <a:srgbClr val="FF0000"/>
                </a:solidFill>
              </a:rPr>
              <a:t>pico  &lt;filename&gt;</a:t>
            </a:r>
            <a:r>
              <a:rPr lang="en">
                <a:solidFill>
                  <a:srgbClr val="FFFFFF"/>
                </a:solidFill>
              </a:rPr>
              <a:t> </a:t>
            </a:r>
            <a:r>
              <a:rPr lang="en">
                <a:solidFill>
                  <a:srgbClr val="FFFFFF"/>
                </a:solidFill>
              </a:rPr>
              <a:t>Exit pico: </a:t>
            </a:r>
            <a:r>
              <a:rPr lang="en">
                <a:solidFill>
                  <a:srgbClr val="FF0000"/>
                </a:solidFill>
              </a:rPr>
              <a:t>ctrl </a:t>
            </a:r>
            <a:r>
              <a:rPr lang="en">
                <a:solidFill>
                  <a:srgbClr val="FFFFFF"/>
                </a:solidFill>
              </a:rPr>
              <a:t>+ </a:t>
            </a:r>
            <a:r>
              <a:rPr lang="en">
                <a:solidFill>
                  <a:srgbClr val="FF0000"/>
                </a:solidFill>
              </a:rPr>
              <a:t>o</a:t>
            </a:r>
            <a:r>
              <a:rPr lang="en">
                <a:solidFill>
                  <a:srgbClr val="FFFFFF"/>
                </a:solidFill>
              </a:rPr>
              <a:t> to save and </a:t>
            </a:r>
            <a:r>
              <a:rPr lang="en">
                <a:solidFill>
                  <a:srgbClr val="FF0000"/>
                </a:solidFill>
              </a:rPr>
              <a:t>ctrl </a:t>
            </a:r>
            <a:r>
              <a:rPr lang="en">
                <a:solidFill>
                  <a:srgbClr val="FFFFFF"/>
                </a:solidFill>
              </a:rPr>
              <a:t>+ </a:t>
            </a:r>
            <a:r>
              <a:rPr lang="en">
                <a:solidFill>
                  <a:srgbClr val="FF0000"/>
                </a:solidFill>
              </a:rPr>
              <a:t>x </a:t>
            </a:r>
            <a:r>
              <a:rPr lang="en">
                <a:solidFill>
                  <a:srgbClr val="FFFFFF"/>
                </a:solidFill>
              </a:rPr>
              <a:t>to exit</a:t>
            </a:r>
            <a:endParaRPr>
              <a:solidFill>
                <a:srgbClr val="FFFFFF"/>
              </a:solidFill>
            </a:endParaRPr>
          </a:p>
          <a:p>
            <a:pPr indent="0" lvl="0" marL="0" rtl="0" algn="l">
              <a:spcBef>
                <a:spcPts val="1600"/>
              </a:spcBef>
              <a:spcAft>
                <a:spcPts val="0"/>
              </a:spcAft>
              <a:buNone/>
            </a:pPr>
            <a:r>
              <a:rPr lang="en">
                <a:solidFill>
                  <a:srgbClr val="FFFFFF"/>
                </a:solidFill>
              </a:rPr>
              <a:t>Edit a file: </a:t>
            </a:r>
            <a:r>
              <a:rPr lang="en">
                <a:solidFill>
                  <a:srgbClr val="FF0000"/>
                </a:solidFill>
              </a:rPr>
              <a:t>nano &lt;filename&gt; </a:t>
            </a:r>
            <a:r>
              <a:rPr lang="en">
                <a:solidFill>
                  <a:srgbClr val="FFFFFF"/>
                </a:solidFill>
              </a:rPr>
              <a:t>  Exit nano: </a:t>
            </a:r>
            <a:r>
              <a:rPr lang="en">
                <a:solidFill>
                  <a:srgbClr val="FF0000"/>
                </a:solidFill>
              </a:rPr>
              <a:t>ctrl </a:t>
            </a:r>
            <a:r>
              <a:rPr lang="en">
                <a:solidFill>
                  <a:srgbClr val="FFFFFF"/>
                </a:solidFill>
              </a:rPr>
              <a:t>+ </a:t>
            </a:r>
            <a:r>
              <a:rPr lang="en">
                <a:solidFill>
                  <a:srgbClr val="FF0000"/>
                </a:solidFill>
              </a:rPr>
              <a:t>o</a:t>
            </a:r>
            <a:r>
              <a:rPr lang="en">
                <a:solidFill>
                  <a:srgbClr val="FFFFFF"/>
                </a:solidFill>
              </a:rPr>
              <a:t> to save and </a:t>
            </a:r>
            <a:r>
              <a:rPr lang="en">
                <a:solidFill>
                  <a:srgbClr val="FF0000"/>
                </a:solidFill>
              </a:rPr>
              <a:t>ctrl </a:t>
            </a:r>
            <a:r>
              <a:rPr lang="en">
                <a:solidFill>
                  <a:srgbClr val="FFFFFF"/>
                </a:solidFill>
              </a:rPr>
              <a:t>+ </a:t>
            </a:r>
            <a:r>
              <a:rPr lang="en">
                <a:solidFill>
                  <a:srgbClr val="FF0000"/>
                </a:solidFill>
              </a:rPr>
              <a:t>x </a:t>
            </a:r>
            <a:r>
              <a:rPr lang="en">
                <a:solidFill>
                  <a:srgbClr val="FFFFFF"/>
                </a:solidFill>
              </a:rPr>
              <a:t>to exit</a:t>
            </a:r>
            <a:endParaRPr>
              <a:solidFill>
                <a:srgbClr val="FFFFFF"/>
              </a:solidFill>
            </a:endParaRPr>
          </a:p>
          <a:p>
            <a:pPr indent="0" lvl="0" marL="0" rtl="0" algn="l">
              <a:spcBef>
                <a:spcPts val="1600"/>
              </a:spcBef>
              <a:spcAft>
                <a:spcPts val="0"/>
              </a:spcAft>
              <a:buNone/>
            </a:pPr>
            <a:r>
              <a:rPr lang="en">
                <a:solidFill>
                  <a:srgbClr val="FFFFFF"/>
                </a:solidFill>
              </a:rPr>
              <a:t>Edit a file: </a:t>
            </a:r>
            <a:r>
              <a:rPr lang="en">
                <a:solidFill>
                  <a:srgbClr val="FF0000"/>
                </a:solidFill>
              </a:rPr>
              <a:t>vim &lt;filename&gt;     </a:t>
            </a:r>
            <a:r>
              <a:rPr lang="en">
                <a:solidFill>
                  <a:srgbClr val="FFFFFF"/>
                </a:solidFill>
              </a:rPr>
              <a:t>Exit vim: press  </a:t>
            </a:r>
            <a:r>
              <a:rPr lang="en">
                <a:solidFill>
                  <a:srgbClr val="FF0000"/>
                </a:solidFill>
              </a:rPr>
              <a:t>esc </a:t>
            </a:r>
            <a:r>
              <a:rPr lang="en">
                <a:solidFill>
                  <a:srgbClr val="FFFFFF"/>
                </a:solidFill>
              </a:rPr>
              <a:t>+</a:t>
            </a:r>
            <a:r>
              <a:rPr lang="en">
                <a:solidFill>
                  <a:srgbClr val="FF0000"/>
                </a:solidFill>
              </a:rPr>
              <a:t> shift </a:t>
            </a:r>
            <a:r>
              <a:rPr lang="en">
                <a:solidFill>
                  <a:srgbClr val="FFFFFF"/>
                </a:solidFill>
              </a:rPr>
              <a:t>+</a:t>
            </a:r>
            <a:r>
              <a:rPr lang="en">
                <a:solidFill>
                  <a:srgbClr val="FF0000"/>
                </a:solidFill>
              </a:rPr>
              <a:t> ;   </a:t>
            </a:r>
            <a:r>
              <a:rPr lang="en">
                <a:solidFill>
                  <a:srgbClr val="FFFFFF"/>
                </a:solidFill>
              </a:rPr>
              <a:t>then </a:t>
            </a:r>
            <a:r>
              <a:rPr lang="en">
                <a:solidFill>
                  <a:srgbClr val="FF0000"/>
                </a:solidFill>
              </a:rPr>
              <a:t>rq </a:t>
            </a:r>
            <a:r>
              <a:rPr lang="en">
                <a:solidFill>
                  <a:srgbClr val="FFFFFF"/>
                </a:solidFill>
              </a:rPr>
              <a:t>+ </a:t>
            </a:r>
            <a:r>
              <a:rPr lang="en">
                <a:solidFill>
                  <a:srgbClr val="FF0000"/>
                </a:solidFill>
              </a:rPr>
              <a:t>enter </a:t>
            </a:r>
            <a:r>
              <a:rPr lang="en">
                <a:solidFill>
                  <a:srgbClr val="FFFFFF"/>
                </a:solidFill>
              </a:rPr>
              <a:t>(to save)</a:t>
            </a:r>
            <a:endParaRPr>
              <a:solidFill>
                <a:srgbClr val="FFFFFF"/>
              </a:solidFill>
            </a:endParaRPr>
          </a:p>
          <a:p>
            <a:pPr indent="0" lvl="0" marL="0" rtl="0" algn="l">
              <a:spcBef>
                <a:spcPts val="1600"/>
              </a:spcBef>
              <a:spcAft>
                <a:spcPts val="0"/>
              </a:spcAft>
              <a:buNone/>
            </a:pPr>
            <a:r>
              <a:rPr lang="en">
                <a:solidFill>
                  <a:srgbClr val="FFFFFF"/>
                </a:solidFill>
              </a:rPr>
              <a:t>Move a file: </a:t>
            </a:r>
            <a:r>
              <a:rPr lang="en">
                <a:solidFill>
                  <a:srgbClr val="FF0000"/>
                </a:solidFill>
              </a:rPr>
              <a:t>mv &lt;filename&gt; /new/location/</a:t>
            </a:r>
            <a:endParaRPr>
              <a:solidFill>
                <a:srgbClr val="FF0000"/>
              </a:solidFill>
            </a:endParaRPr>
          </a:p>
          <a:p>
            <a:pPr indent="0" lvl="0" marL="0" rtl="0" algn="l">
              <a:spcBef>
                <a:spcPts val="1600"/>
              </a:spcBef>
              <a:spcAft>
                <a:spcPts val="0"/>
              </a:spcAft>
              <a:buNone/>
            </a:pPr>
            <a:r>
              <a:rPr lang="en">
                <a:solidFill>
                  <a:srgbClr val="FFFFFF"/>
                </a:solidFill>
              </a:rPr>
              <a:t>Copy a file: </a:t>
            </a:r>
            <a:r>
              <a:rPr lang="en">
                <a:solidFill>
                  <a:srgbClr val="FF0000"/>
                </a:solidFill>
              </a:rPr>
              <a:t>cp -r &lt;filename&gt; &lt;newfilename&gt;       </a:t>
            </a:r>
            <a:r>
              <a:rPr lang="en">
                <a:solidFill>
                  <a:srgbClr val="FFFFFF"/>
                </a:solidFill>
              </a:rPr>
              <a:t>Delete a file: </a:t>
            </a:r>
            <a:r>
              <a:rPr lang="en">
                <a:solidFill>
                  <a:srgbClr val="FF0000"/>
                </a:solidFill>
              </a:rPr>
              <a:t>rm -R &lt;filename&gt;</a:t>
            </a:r>
            <a:endParaRPr>
              <a:solidFill>
                <a:srgbClr val="FF0000"/>
              </a:solidFill>
            </a:endParaRPr>
          </a:p>
          <a:p>
            <a:pPr indent="0" lvl="0" marL="0" rtl="0" algn="l">
              <a:spcBef>
                <a:spcPts val="1600"/>
              </a:spcBef>
              <a:spcAft>
                <a:spcPts val="0"/>
              </a:spcAft>
              <a:buNone/>
            </a:pPr>
            <a:r>
              <a:rPr lang="en">
                <a:solidFill>
                  <a:srgbClr val="FFFFFF"/>
                </a:solidFill>
              </a:rPr>
              <a:t>Navigate between folders: </a:t>
            </a:r>
            <a:r>
              <a:rPr lang="en">
                <a:solidFill>
                  <a:srgbClr val="FF0000"/>
                </a:solidFill>
              </a:rPr>
              <a:t>cd /path/to/folder  </a:t>
            </a:r>
            <a:r>
              <a:rPr lang="en">
                <a:solidFill>
                  <a:srgbClr val="FFFFFF"/>
                </a:solidFill>
              </a:rPr>
              <a:t>Navigate one folder backwards: </a:t>
            </a:r>
            <a:r>
              <a:rPr lang="en">
                <a:solidFill>
                  <a:srgbClr val="FF0000"/>
                </a:solidFill>
              </a:rPr>
              <a:t>cd ..</a:t>
            </a:r>
            <a:endParaRPr>
              <a:solidFill>
                <a:srgbClr val="FF0000"/>
              </a:solidFill>
            </a:endParaRPr>
          </a:p>
          <a:p>
            <a:pPr indent="0" lvl="0" marL="0" rtl="0" algn="l">
              <a:spcBef>
                <a:spcPts val="1600"/>
              </a:spcBef>
              <a:spcAft>
                <a:spcPts val="0"/>
              </a:spcAft>
              <a:buNone/>
            </a:pPr>
            <a:r>
              <a:rPr lang="en">
                <a:solidFill>
                  <a:schemeClr val="dk1"/>
                </a:solidFill>
              </a:rPr>
              <a:t>Check CPU usage:</a:t>
            </a:r>
            <a:r>
              <a:rPr lang="en">
                <a:solidFill>
                  <a:srgbClr val="FF0000"/>
                </a:solidFill>
              </a:rPr>
              <a:t> top -c           </a:t>
            </a:r>
            <a:r>
              <a:rPr lang="en">
                <a:solidFill>
                  <a:schemeClr val="dk1"/>
                </a:solidFill>
              </a:rPr>
              <a:t>Check memory usage:</a:t>
            </a:r>
            <a:r>
              <a:rPr lang="en">
                <a:solidFill>
                  <a:srgbClr val="FF0000"/>
                </a:solidFill>
              </a:rPr>
              <a:t> free -m</a:t>
            </a:r>
            <a:endParaRPr>
              <a:solidFill>
                <a:srgbClr val="FF0000"/>
              </a:solidFill>
            </a:endParaRPr>
          </a:p>
          <a:p>
            <a:pPr indent="0" lvl="0" marL="0" rtl="0" algn="l">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Working with WordPress Command Line</a:t>
            </a:r>
            <a:endParaRPr/>
          </a:p>
        </p:txBody>
      </p:sp>
      <p:sp>
        <p:nvSpPr>
          <p:cNvPr id="167" name="Google Shape;167;p30"/>
          <p:cNvSpPr txBox="1"/>
          <p:nvPr>
            <p:ph idx="1" type="body"/>
          </p:nvPr>
        </p:nvSpPr>
        <p:spPr>
          <a:xfrm>
            <a:off x="311700" y="2120225"/>
            <a:ext cx="3999900" cy="624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accent5"/>
                </a:solidFill>
              </a:rPr>
              <a:t>Check Installed Themes and Their Status with           </a:t>
            </a:r>
            <a:r>
              <a:rPr lang="en">
                <a:solidFill>
                  <a:srgbClr val="FF0000"/>
                </a:solidFill>
              </a:rPr>
              <a:t>‘wp theme list’ </a:t>
            </a:r>
            <a:r>
              <a:rPr lang="en">
                <a:solidFill>
                  <a:schemeClr val="accent5"/>
                </a:solidFill>
              </a:rPr>
              <a:t>and </a:t>
            </a:r>
            <a:r>
              <a:rPr lang="en">
                <a:solidFill>
                  <a:srgbClr val="FF0000"/>
                </a:solidFill>
              </a:rPr>
              <a:t>‘wp theme status’</a:t>
            </a:r>
            <a:endParaRPr>
              <a:solidFill>
                <a:srgbClr val="FF0000"/>
              </a:solidFill>
            </a:endParaRPr>
          </a:p>
        </p:txBody>
      </p:sp>
      <p:sp>
        <p:nvSpPr>
          <p:cNvPr id="168" name="Google Shape;168;p30"/>
          <p:cNvSpPr txBox="1"/>
          <p:nvPr>
            <p:ph idx="2" type="body"/>
          </p:nvPr>
        </p:nvSpPr>
        <p:spPr>
          <a:xfrm>
            <a:off x="4726750" y="1069125"/>
            <a:ext cx="3999900" cy="624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accent5"/>
                </a:solidFill>
              </a:rPr>
              <a:t>Check installed plugins and their status with                            </a:t>
            </a:r>
            <a:r>
              <a:rPr lang="en">
                <a:solidFill>
                  <a:srgbClr val="FF0000"/>
                </a:solidFill>
              </a:rPr>
              <a:t>‘wp plugin list’</a:t>
            </a:r>
            <a:r>
              <a:rPr lang="en">
                <a:solidFill>
                  <a:schemeClr val="accent5"/>
                </a:solidFill>
              </a:rPr>
              <a:t> and </a:t>
            </a:r>
            <a:r>
              <a:rPr lang="en">
                <a:solidFill>
                  <a:srgbClr val="FF0000"/>
                </a:solidFill>
              </a:rPr>
              <a:t>‘wp plugin status’</a:t>
            </a:r>
            <a:endParaRPr>
              <a:solidFill>
                <a:srgbClr val="FF0000"/>
              </a:solidFill>
            </a:endParaRPr>
          </a:p>
        </p:txBody>
      </p:sp>
      <p:sp>
        <p:nvSpPr>
          <p:cNvPr id="169" name="Google Shape;169;p30"/>
          <p:cNvSpPr txBox="1"/>
          <p:nvPr>
            <p:ph idx="1" type="body"/>
          </p:nvPr>
        </p:nvSpPr>
        <p:spPr>
          <a:xfrm>
            <a:off x="311700" y="1063375"/>
            <a:ext cx="3565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rPr>
              <a:t>Make sure WordPress is up to date! </a:t>
            </a:r>
            <a:r>
              <a:rPr lang="en">
                <a:solidFill>
                  <a:schemeClr val="accent5"/>
                </a:solidFill>
              </a:rPr>
              <a:t>Check WP Core version with   </a:t>
            </a:r>
            <a:r>
              <a:rPr lang="en">
                <a:solidFill>
                  <a:srgbClr val="FF0000"/>
                </a:solidFill>
              </a:rPr>
              <a:t>‘wp core version’</a:t>
            </a:r>
            <a:endParaRPr>
              <a:solidFill>
                <a:srgbClr val="FF0000"/>
              </a:solidFill>
            </a:endParaRPr>
          </a:p>
          <a:p>
            <a:pPr indent="0" lvl="0" marL="0" rtl="0" algn="l">
              <a:spcBef>
                <a:spcPts val="1600"/>
              </a:spcBef>
              <a:spcAft>
                <a:spcPts val="0"/>
              </a:spcAft>
              <a:buNone/>
            </a:pPr>
            <a:r>
              <a:rPr lang="en">
                <a:solidFill>
                  <a:schemeClr val="accent5"/>
                </a:solidFill>
              </a:rPr>
              <a:t>: </a:t>
            </a:r>
            <a:endParaRPr>
              <a:solidFill>
                <a:schemeClr val="accent5"/>
              </a:solidFill>
            </a:endParaRPr>
          </a:p>
          <a:p>
            <a:pPr indent="0" lvl="0" marL="0" rtl="0" algn="l">
              <a:spcBef>
                <a:spcPts val="1600"/>
              </a:spcBef>
              <a:spcAft>
                <a:spcPts val="1600"/>
              </a:spcAft>
              <a:buNone/>
            </a:pPr>
            <a:r>
              <a:t/>
            </a:r>
            <a:endParaRPr/>
          </a:p>
        </p:txBody>
      </p:sp>
      <p:pic>
        <p:nvPicPr>
          <p:cNvPr id="170" name="Google Shape;170;p30"/>
          <p:cNvPicPr preferRelativeResize="0"/>
          <p:nvPr/>
        </p:nvPicPr>
        <p:blipFill>
          <a:blip r:embed="rId3">
            <a:alphaModFix/>
          </a:blip>
          <a:stretch>
            <a:fillRect/>
          </a:stretch>
        </p:blipFill>
        <p:spPr>
          <a:xfrm>
            <a:off x="379626" y="1668053"/>
            <a:ext cx="3271829" cy="366662"/>
          </a:xfrm>
          <a:prstGeom prst="rect">
            <a:avLst/>
          </a:prstGeom>
          <a:noFill/>
          <a:ln>
            <a:noFill/>
          </a:ln>
        </p:spPr>
      </p:pic>
      <p:pic>
        <p:nvPicPr>
          <p:cNvPr id="171" name="Google Shape;171;p30"/>
          <p:cNvPicPr preferRelativeResize="0"/>
          <p:nvPr/>
        </p:nvPicPr>
        <p:blipFill>
          <a:blip r:embed="rId4">
            <a:alphaModFix/>
          </a:blip>
          <a:stretch>
            <a:fillRect/>
          </a:stretch>
        </p:blipFill>
        <p:spPr>
          <a:xfrm>
            <a:off x="4809094" y="1724113"/>
            <a:ext cx="3661307" cy="2292989"/>
          </a:xfrm>
          <a:prstGeom prst="rect">
            <a:avLst/>
          </a:prstGeom>
          <a:noFill/>
          <a:ln>
            <a:noFill/>
          </a:ln>
        </p:spPr>
      </p:pic>
      <p:sp>
        <p:nvSpPr>
          <p:cNvPr id="172" name="Google Shape;172;p30"/>
          <p:cNvSpPr/>
          <p:nvPr/>
        </p:nvSpPr>
        <p:spPr>
          <a:xfrm>
            <a:off x="798015" y="1668055"/>
            <a:ext cx="882900" cy="16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0"/>
          <p:cNvSpPr/>
          <p:nvPr/>
        </p:nvSpPr>
        <p:spPr>
          <a:xfrm>
            <a:off x="5049225" y="1715450"/>
            <a:ext cx="600000" cy="11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4" name="Google Shape;174;p30"/>
          <p:cNvPicPr preferRelativeResize="0"/>
          <p:nvPr/>
        </p:nvPicPr>
        <p:blipFill>
          <a:blip r:embed="rId5">
            <a:alphaModFix/>
          </a:blip>
          <a:stretch>
            <a:fillRect/>
          </a:stretch>
        </p:blipFill>
        <p:spPr>
          <a:xfrm>
            <a:off x="379625" y="2736894"/>
            <a:ext cx="3270835" cy="1659131"/>
          </a:xfrm>
          <a:prstGeom prst="rect">
            <a:avLst/>
          </a:prstGeom>
          <a:noFill/>
          <a:ln>
            <a:noFill/>
          </a:ln>
        </p:spPr>
      </p:pic>
      <p:sp>
        <p:nvSpPr>
          <p:cNvPr id="175" name="Google Shape;175;p30"/>
          <p:cNvSpPr/>
          <p:nvPr/>
        </p:nvSpPr>
        <p:spPr>
          <a:xfrm>
            <a:off x="655325" y="2744575"/>
            <a:ext cx="664800" cy="11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0"/>
          <p:cNvSpPr txBox="1"/>
          <p:nvPr/>
        </p:nvSpPr>
        <p:spPr>
          <a:xfrm>
            <a:off x="3651450" y="4017100"/>
            <a:ext cx="5238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5"/>
                </a:solidFill>
              </a:rPr>
              <a:t>*Find more commands on:</a:t>
            </a:r>
            <a:r>
              <a:rPr lang="en">
                <a:solidFill>
                  <a:schemeClr val="accent5"/>
                </a:solidFill>
              </a:rPr>
              <a:t> </a:t>
            </a:r>
            <a:r>
              <a:rPr lang="en" sz="1100" u="sng">
                <a:solidFill>
                  <a:schemeClr val="accent5"/>
                </a:solidFill>
                <a:hlinkClick r:id="rId6"/>
              </a:rPr>
              <a:t>https://developer.wordpress.org/cli/commands/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3879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WP Cli Updates, Re-Installs, Un-Installs</a:t>
            </a:r>
            <a:endParaRPr/>
          </a:p>
        </p:txBody>
      </p:sp>
      <p:sp>
        <p:nvSpPr>
          <p:cNvPr id="182" name="Google Shape;182;p31"/>
          <p:cNvSpPr txBox="1"/>
          <p:nvPr>
            <p:ph idx="1" type="body"/>
          </p:nvPr>
        </p:nvSpPr>
        <p:spPr>
          <a:xfrm>
            <a:off x="272525" y="2858425"/>
            <a:ext cx="4331700" cy="1557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accent5"/>
                </a:solidFill>
              </a:rPr>
              <a:t>Update Plugins and Themes</a:t>
            </a:r>
            <a:r>
              <a:rPr lang="en"/>
              <a:t>                                  </a:t>
            </a:r>
            <a:r>
              <a:rPr lang="en" sz="1200">
                <a:solidFill>
                  <a:srgbClr val="FF0000"/>
                </a:solidFill>
              </a:rPr>
              <a:t>‘wp theme update &lt;theme&gt;’    ‘wp plugin update &lt;plugins&gt;’</a:t>
            </a:r>
            <a:endParaRPr sz="1200">
              <a:solidFill>
                <a:srgbClr val="FF0000"/>
              </a:solidFill>
            </a:endParaRPr>
          </a:p>
        </p:txBody>
      </p:sp>
      <p:sp>
        <p:nvSpPr>
          <p:cNvPr id="183" name="Google Shape;183;p31"/>
          <p:cNvSpPr txBox="1"/>
          <p:nvPr>
            <p:ph idx="2" type="body"/>
          </p:nvPr>
        </p:nvSpPr>
        <p:spPr>
          <a:xfrm>
            <a:off x="4648200" y="930675"/>
            <a:ext cx="4707000" cy="166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rPr>
              <a:t>Install, Un-Install, Deactivate, Activate </a:t>
            </a:r>
            <a:r>
              <a:rPr lang="en"/>
              <a:t>                             </a:t>
            </a:r>
            <a:r>
              <a:rPr lang="en" sz="1200">
                <a:solidFill>
                  <a:srgbClr val="FF0000"/>
                </a:solidFill>
              </a:rPr>
              <a:t>‘wp plugin install &lt;plugin&gt;’   </a:t>
            </a:r>
            <a:r>
              <a:rPr lang="en" sz="1200">
                <a:solidFill>
                  <a:srgbClr val="FF0000"/>
                </a:solidFill>
              </a:rPr>
              <a:t>‘wp plugin uninstall &lt;plugin&gt;’                          </a:t>
            </a:r>
            <a:r>
              <a:rPr lang="en" sz="1200">
                <a:solidFill>
                  <a:srgbClr val="FF0000"/>
                </a:solidFill>
              </a:rPr>
              <a:t> ‘wp plugin activate &lt;plugin&gt;’  </a:t>
            </a:r>
            <a:r>
              <a:rPr lang="en" sz="1200">
                <a:solidFill>
                  <a:srgbClr val="FF0000"/>
                </a:solidFill>
              </a:rPr>
              <a:t> ‘wp plugin deactivate &lt;plugin&gt;’</a:t>
            </a:r>
            <a:endParaRPr sz="1200">
              <a:solidFill>
                <a:srgbClr val="FF0000"/>
              </a:solidFill>
            </a:endParaRPr>
          </a:p>
          <a:p>
            <a:pPr indent="0" lvl="0" marL="0" rtl="0" algn="l">
              <a:spcBef>
                <a:spcPts val="1600"/>
              </a:spcBef>
              <a:spcAft>
                <a:spcPts val="1600"/>
              </a:spcAft>
              <a:buNone/>
            </a:pPr>
            <a:r>
              <a:t/>
            </a:r>
            <a:endParaRPr/>
          </a:p>
        </p:txBody>
      </p:sp>
      <p:sp>
        <p:nvSpPr>
          <p:cNvPr id="184" name="Google Shape;184;p31"/>
          <p:cNvSpPr txBox="1"/>
          <p:nvPr>
            <p:ph idx="1" type="body"/>
          </p:nvPr>
        </p:nvSpPr>
        <p:spPr>
          <a:xfrm>
            <a:off x="214150" y="930675"/>
            <a:ext cx="4495200" cy="15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rPr>
              <a:t>Update Core, Force Core Download, Flush Cache</a:t>
            </a:r>
            <a:r>
              <a:rPr lang="en"/>
              <a:t>     </a:t>
            </a:r>
            <a:r>
              <a:rPr lang="en" sz="1200">
                <a:solidFill>
                  <a:srgbClr val="FF0000"/>
                </a:solidFill>
              </a:rPr>
              <a:t>‘wp core update’    ‘wp core download’   ‘wp cache flush’</a:t>
            </a:r>
            <a:endParaRPr sz="1200">
              <a:solidFill>
                <a:srgbClr val="FF0000"/>
              </a:solidFill>
            </a:endParaRPr>
          </a:p>
          <a:p>
            <a:pPr indent="0" lvl="0" marL="0" rtl="0" algn="l">
              <a:spcBef>
                <a:spcPts val="1600"/>
              </a:spcBef>
              <a:spcAft>
                <a:spcPts val="1600"/>
              </a:spcAft>
              <a:buNone/>
            </a:pPr>
            <a:r>
              <a:t/>
            </a:r>
            <a:endParaRPr/>
          </a:p>
        </p:txBody>
      </p:sp>
      <p:pic>
        <p:nvPicPr>
          <p:cNvPr id="185" name="Google Shape;185;p31"/>
          <p:cNvPicPr preferRelativeResize="0"/>
          <p:nvPr/>
        </p:nvPicPr>
        <p:blipFill>
          <a:blip r:embed="rId3">
            <a:alphaModFix/>
          </a:blip>
          <a:stretch>
            <a:fillRect/>
          </a:stretch>
        </p:blipFill>
        <p:spPr>
          <a:xfrm>
            <a:off x="339700" y="1563850"/>
            <a:ext cx="3458019" cy="1067638"/>
          </a:xfrm>
          <a:prstGeom prst="rect">
            <a:avLst/>
          </a:prstGeom>
          <a:noFill/>
          <a:ln>
            <a:noFill/>
          </a:ln>
        </p:spPr>
      </p:pic>
      <p:pic>
        <p:nvPicPr>
          <p:cNvPr id="186" name="Google Shape;186;p31"/>
          <p:cNvPicPr preferRelativeResize="0"/>
          <p:nvPr/>
        </p:nvPicPr>
        <p:blipFill rotWithShape="1">
          <a:blip r:embed="rId4">
            <a:alphaModFix/>
          </a:blip>
          <a:srcRect b="3549" l="0" r="0" t="0"/>
          <a:stretch/>
        </p:blipFill>
        <p:spPr>
          <a:xfrm>
            <a:off x="339700" y="3531450"/>
            <a:ext cx="4791675" cy="1135700"/>
          </a:xfrm>
          <a:prstGeom prst="rect">
            <a:avLst/>
          </a:prstGeom>
          <a:noFill/>
          <a:ln>
            <a:noFill/>
          </a:ln>
        </p:spPr>
      </p:pic>
      <p:pic>
        <p:nvPicPr>
          <p:cNvPr id="187" name="Google Shape;187;p31"/>
          <p:cNvPicPr preferRelativeResize="0"/>
          <p:nvPr/>
        </p:nvPicPr>
        <p:blipFill>
          <a:blip r:embed="rId5">
            <a:alphaModFix/>
          </a:blip>
          <a:stretch>
            <a:fillRect/>
          </a:stretch>
        </p:blipFill>
        <p:spPr>
          <a:xfrm>
            <a:off x="4709350" y="1803175"/>
            <a:ext cx="4451551" cy="2304475"/>
          </a:xfrm>
          <a:prstGeom prst="rect">
            <a:avLst/>
          </a:prstGeom>
          <a:noFill/>
          <a:ln>
            <a:noFill/>
          </a:ln>
        </p:spPr>
      </p:pic>
      <p:sp>
        <p:nvSpPr>
          <p:cNvPr id="188" name="Google Shape;188;p31"/>
          <p:cNvSpPr/>
          <p:nvPr/>
        </p:nvSpPr>
        <p:spPr>
          <a:xfrm>
            <a:off x="643550" y="1849925"/>
            <a:ext cx="615600" cy="118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1"/>
          <p:cNvSpPr/>
          <p:nvPr/>
        </p:nvSpPr>
        <p:spPr>
          <a:xfrm>
            <a:off x="643550" y="1563850"/>
            <a:ext cx="615600" cy="118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1"/>
          <p:cNvSpPr/>
          <p:nvPr/>
        </p:nvSpPr>
        <p:spPr>
          <a:xfrm>
            <a:off x="643550" y="2354175"/>
            <a:ext cx="615600" cy="118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1"/>
          <p:cNvSpPr/>
          <p:nvPr/>
        </p:nvSpPr>
        <p:spPr>
          <a:xfrm>
            <a:off x="1596037" y="2119288"/>
            <a:ext cx="2201700" cy="118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1"/>
          <p:cNvSpPr/>
          <p:nvPr/>
        </p:nvSpPr>
        <p:spPr>
          <a:xfrm>
            <a:off x="518275" y="3531450"/>
            <a:ext cx="573900" cy="118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1"/>
          <p:cNvSpPr/>
          <p:nvPr/>
        </p:nvSpPr>
        <p:spPr>
          <a:xfrm>
            <a:off x="4912100" y="1803175"/>
            <a:ext cx="504300" cy="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1"/>
          <p:cNvSpPr/>
          <p:nvPr/>
        </p:nvSpPr>
        <p:spPr>
          <a:xfrm>
            <a:off x="4960950" y="3135800"/>
            <a:ext cx="504300" cy="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1"/>
          <p:cNvSpPr/>
          <p:nvPr/>
        </p:nvSpPr>
        <p:spPr>
          <a:xfrm>
            <a:off x="4960950" y="3381200"/>
            <a:ext cx="504300" cy="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1"/>
          <p:cNvSpPr/>
          <p:nvPr/>
        </p:nvSpPr>
        <p:spPr>
          <a:xfrm>
            <a:off x="4960950" y="3543750"/>
            <a:ext cx="504300" cy="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1"/>
          <p:cNvSpPr/>
          <p:nvPr/>
        </p:nvSpPr>
        <p:spPr>
          <a:xfrm>
            <a:off x="4960950" y="3828400"/>
            <a:ext cx="504300" cy="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mt="50000"/>
          </a:blip>
          <a:stretch>
            <a:fillRect/>
          </a:stretch>
        </p:blipFill>
        <p:spPr>
          <a:xfrm>
            <a:off x="3" y="-913475"/>
            <a:ext cx="9143998" cy="6572272"/>
          </a:xfrm>
          <a:prstGeom prst="rect">
            <a:avLst/>
          </a:prstGeom>
          <a:noFill/>
          <a:ln>
            <a:noFill/>
          </a:ln>
        </p:spPr>
      </p:pic>
      <p:sp>
        <p:nvSpPr>
          <p:cNvPr id="61" name="Google Shape;61;p14"/>
          <p:cNvSpPr txBox="1"/>
          <p:nvPr>
            <p:ph type="title"/>
          </p:nvPr>
        </p:nvSpPr>
        <p:spPr>
          <a:xfrm>
            <a:off x="2065850" y="3028950"/>
            <a:ext cx="5226900" cy="1689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5"/>
                </a:solidFill>
              </a:rPr>
              <a:t>   Amy Kamala</a:t>
            </a:r>
            <a:endParaRPr b="1">
              <a:solidFill>
                <a:schemeClr val="accent5"/>
              </a:solidFill>
            </a:endParaRPr>
          </a:p>
          <a:p>
            <a:pPr indent="0" lvl="0" marL="0" rtl="0" algn="ctr">
              <a:spcBef>
                <a:spcPts val="0"/>
              </a:spcBef>
              <a:spcAft>
                <a:spcPts val="0"/>
              </a:spcAft>
              <a:buNone/>
            </a:pPr>
            <a:r>
              <a:t/>
            </a:r>
            <a:endParaRPr b="1" sz="1400">
              <a:solidFill>
                <a:schemeClr val="accent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pic>
        <p:nvPicPr>
          <p:cNvPr id="202" name="Google Shape;202;p32"/>
          <p:cNvPicPr preferRelativeResize="0"/>
          <p:nvPr/>
        </p:nvPicPr>
        <p:blipFill rotWithShape="1">
          <a:blip r:embed="rId3">
            <a:alphaModFix amt="19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203" name="Google Shape;203;p32"/>
          <p:cNvSpPr txBox="1"/>
          <p:nvPr>
            <p:ph type="title"/>
          </p:nvPr>
        </p:nvSpPr>
        <p:spPr>
          <a:xfrm>
            <a:off x="1359175" y="884925"/>
            <a:ext cx="2652600" cy="29541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FFFF"/>
                </a:solidFill>
              </a:rPr>
              <a:t>Code </a:t>
            </a:r>
            <a:endParaRPr sz="3600">
              <a:solidFill>
                <a:srgbClr val="00FFFF"/>
              </a:solidFill>
            </a:endParaRPr>
          </a:p>
          <a:p>
            <a:pPr indent="0" lvl="0" marL="0" rtl="0" algn="l">
              <a:spcBef>
                <a:spcPts val="0"/>
              </a:spcBef>
              <a:spcAft>
                <a:spcPts val="0"/>
              </a:spcAft>
              <a:buNone/>
            </a:pPr>
            <a:r>
              <a:rPr lang="en" sz="3600">
                <a:solidFill>
                  <a:srgbClr val="00FFFF"/>
                </a:solidFill>
              </a:rPr>
              <a:t>Is </a:t>
            </a:r>
            <a:endParaRPr sz="3600">
              <a:solidFill>
                <a:srgbClr val="00FFFF"/>
              </a:solidFill>
            </a:endParaRPr>
          </a:p>
          <a:p>
            <a:pPr indent="0" lvl="0" marL="0" rtl="0" algn="l">
              <a:spcBef>
                <a:spcPts val="0"/>
              </a:spcBef>
              <a:spcAft>
                <a:spcPts val="0"/>
              </a:spcAft>
              <a:buNone/>
            </a:pPr>
            <a:r>
              <a:rPr lang="en" sz="3600">
                <a:solidFill>
                  <a:srgbClr val="00FFFF"/>
                </a:solidFill>
              </a:rPr>
              <a:t>Poetry</a:t>
            </a:r>
            <a:endParaRPr sz="3600">
              <a:solidFill>
                <a:srgbClr val="00FF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4" name="Google Shape;204;p32"/>
          <p:cNvSpPr txBox="1"/>
          <p:nvPr/>
        </p:nvSpPr>
        <p:spPr>
          <a:xfrm>
            <a:off x="4472875" y="477800"/>
            <a:ext cx="3679800" cy="3908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t/>
            </a:r>
            <a:endParaRPr sz="1800">
              <a:solidFill>
                <a:srgbClr val="F3F3F3"/>
              </a:solidFill>
            </a:endParaRPr>
          </a:p>
          <a:p>
            <a:pPr indent="0" lvl="0" marL="457200" rtl="0" algn="l">
              <a:spcBef>
                <a:spcPts val="0"/>
              </a:spcBef>
              <a:spcAft>
                <a:spcPts val="0"/>
              </a:spcAft>
              <a:buNone/>
            </a:pPr>
            <a:r>
              <a:rPr lang="en" sz="1800">
                <a:solidFill>
                  <a:srgbClr val="F3F3F3"/>
                </a:solidFill>
              </a:rPr>
              <a:t>WordPress is made of these coding languages: </a:t>
            </a:r>
            <a:endParaRPr sz="1800">
              <a:solidFill>
                <a:srgbClr val="F3F3F3"/>
              </a:solidFill>
            </a:endParaRPr>
          </a:p>
          <a:p>
            <a:pPr indent="0" lvl="0" marL="457200" rtl="0" algn="l">
              <a:spcBef>
                <a:spcPts val="0"/>
              </a:spcBef>
              <a:spcAft>
                <a:spcPts val="0"/>
              </a:spcAft>
              <a:buNone/>
            </a:pPr>
            <a:r>
              <a:t/>
            </a:r>
            <a:endParaRPr sz="1800">
              <a:solidFill>
                <a:srgbClr val="F3F3F3"/>
              </a:solidFill>
            </a:endParaRPr>
          </a:p>
          <a:p>
            <a:pPr indent="-342900" lvl="0" marL="457200" rtl="0" algn="l">
              <a:spcBef>
                <a:spcPts val="0"/>
              </a:spcBef>
              <a:spcAft>
                <a:spcPts val="0"/>
              </a:spcAft>
              <a:buClr>
                <a:srgbClr val="F3F3F3"/>
              </a:buClr>
              <a:buSzPts val="1800"/>
              <a:buChar char="●"/>
            </a:pPr>
            <a:r>
              <a:rPr lang="en" sz="1800">
                <a:solidFill>
                  <a:srgbClr val="F3F3F3"/>
                </a:solidFill>
              </a:rPr>
              <a:t>PHP </a:t>
            </a:r>
            <a:endParaRPr sz="1800">
              <a:solidFill>
                <a:srgbClr val="F3F3F3"/>
              </a:solidFill>
            </a:endParaRPr>
          </a:p>
          <a:p>
            <a:pPr indent="-342900" lvl="0" marL="457200" rtl="0" algn="l">
              <a:spcBef>
                <a:spcPts val="0"/>
              </a:spcBef>
              <a:spcAft>
                <a:spcPts val="0"/>
              </a:spcAft>
              <a:buClr>
                <a:srgbClr val="F3F3F3"/>
              </a:buClr>
              <a:buSzPts val="1800"/>
              <a:buChar char="●"/>
            </a:pPr>
            <a:r>
              <a:rPr lang="en" sz="1800">
                <a:solidFill>
                  <a:srgbClr val="F3F3F3"/>
                </a:solidFill>
              </a:rPr>
              <a:t>Javascript</a:t>
            </a:r>
            <a:endParaRPr sz="1800">
              <a:solidFill>
                <a:srgbClr val="F3F3F3"/>
              </a:solidFill>
            </a:endParaRPr>
          </a:p>
          <a:p>
            <a:pPr indent="-342900" lvl="0" marL="457200" rtl="0" algn="l">
              <a:spcBef>
                <a:spcPts val="0"/>
              </a:spcBef>
              <a:spcAft>
                <a:spcPts val="0"/>
              </a:spcAft>
              <a:buClr>
                <a:srgbClr val="F3F3F3"/>
              </a:buClr>
              <a:buSzPts val="1800"/>
              <a:buChar char="●"/>
            </a:pPr>
            <a:r>
              <a:rPr lang="en" sz="1800">
                <a:solidFill>
                  <a:srgbClr val="F3F3F3"/>
                </a:solidFill>
              </a:rPr>
              <a:t>CSS</a:t>
            </a:r>
            <a:endParaRPr sz="1800">
              <a:solidFill>
                <a:srgbClr val="F3F3F3"/>
              </a:solidFill>
            </a:endParaRPr>
          </a:p>
          <a:p>
            <a:pPr indent="-342900" lvl="0" marL="457200" rtl="0" algn="l">
              <a:spcBef>
                <a:spcPts val="0"/>
              </a:spcBef>
              <a:spcAft>
                <a:spcPts val="0"/>
              </a:spcAft>
              <a:buClr>
                <a:srgbClr val="F3F3F3"/>
              </a:buClr>
              <a:buSzPts val="1800"/>
              <a:buChar char="●"/>
            </a:pPr>
            <a:r>
              <a:rPr lang="en" sz="1800">
                <a:solidFill>
                  <a:srgbClr val="F3F3F3"/>
                </a:solidFill>
              </a:rPr>
              <a:t>HTML</a:t>
            </a:r>
            <a:endParaRPr sz="1800">
              <a:solidFill>
                <a:srgbClr val="F3F3F3"/>
              </a:solidFill>
            </a:endParaRPr>
          </a:p>
          <a:p>
            <a:pPr indent="-342900" lvl="0" marL="457200" rtl="0" algn="l">
              <a:spcBef>
                <a:spcPts val="0"/>
              </a:spcBef>
              <a:spcAft>
                <a:spcPts val="0"/>
              </a:spcAft>
              <a:buClr>
                <a:srgbClr val="F3F3F3"/>
              </a:buClr>
              <a:buSzPts val="1800"/>
              <a:buChar char="●"/>
            </a:pPr>
            <a:r>
              <a:rPr lang="en" sz="1800">
                <a:solidFill>
                  <a:srgbClr val="F3F3F3"/>
                </a:solidFill>
              </a:rPr>
              <a:t>SQL Syntax</a:t>
            </a:r>
            <a:endParaRPr sz="1800">
              <a:solidFill>
                <a:srgbClr val="F3F3F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pic>
        <p:nvPicPr>
          <p:cNvPr id="209" name="Google Shape;209;p33"/>
          <p:cNvPicPr preferRelativeResize="0"/>
          <p:nvPr/>
        </p:nvPicPr>
        <p:blipFill rotWithShape="1">
          <a:blip r:embed="rId3">
            <a:alphaModFix amt="19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210" name="Google Shape;210;p33"/>
          <p:cNvSpPr txBox="1"/>
          <p:nvPr>
            <p:ph type="title"/>
          </p:nvPr>
        </p:nvSpPr>
        <p:spPr>
          <a:xfrm>
            <a:off x="749575" y="884925"/>
            <a:ext cx="2652600" cy="29541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FFFF"/>
                </a:solidFill>
              </a:rPr>
              <a:t>Basic HTML</a:t>
            </a:r>
            <a:endParaRPr sz="3600">
              <a:solidFill>
                <a:srgbClr val="00FF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1" name="Google Shape;211;p33"/>
          <p:cNvSpPr txBox="1"/>
          <p:nvPr/>
        </p:nvSpPr>
        <p:spPr>
          <a:xfrm>
            <a:off x="2249450" y="371700"/>
            <a:ext cx="6765000" cy="4547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t/>
            </a:r>
            <a:endParaRPr>
              <a:solidFill>
                <a:srgbClr val="FFFFFF"/>
              </a:solidFill>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&lt;!DOCTYPE html&gt;</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&lt;html&gt;</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&lt;body&gt;</a:t>
            </a:r>
            <a:endParaRPr b="1">
              <a:solidFill>
                <a:srgbClr val="FFFFFF"/>
              </a:solidFill>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&lt;h1&gt;Title or Heading&lt;/h1&gt;</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&lt;h2&gt; Sub-Heading &lt;/h2&gt;</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&lt;h3&gt; Sub-Sub-Heading &lt;/h3&gt;</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&lt;p&gt;My first paragraph.</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&lt;a href="https://www.url-here.com"&gt; link text here &lt;/a&gt;</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&lt;img src="image-here.jpg" alt="alt text here" width="100" height="150"&gt;</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&lt;button&gt; button text here &lt;/button&gt;</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&lt;/p&gt;</a:t>
            </a:r>
            <a:endParaRPr b="1">
              <a:solidFill>
                <a:srgbClr val="FFFFFF"/>
              </a:solidFill>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&lt;/body&gt;</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&lt;/html&gt;</a:t>
            </a:r>
            <a:endParaRPr b="1">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pic>
        <p:nvPicPr>
          <p:cNvPr id="216" name="Google Shape;216;p34"/>
          <p:cNvPicPr preferRelativeResize="0"/>
          <p:nvPr/>
        </p:nvPicPr>
        <p:blipFill rotWithShape="1">
          <a:blip r:embed="rId3">
            <a:alphaModFix amt="19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217" name="Google Shape;217;p34"/>
          <p:cNvSpPr txBox="1"/>
          <p:nvPr>
            <p:ph type="title"/>
          </p:nvPr>
        </p:nvSpPr>
        <p:spPr>
          <a:xfrm>
            <a:off x="3180550" y="389325"/>
            <a:ext cx="2652600" cy="8145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FFFF"/>
                </a:solidFill>
              </a:rPr>
              <a:t>Basic CSS</a:t>
            </a:r>
            <a:endParaRPr sz="3600">
              <a:solidFill>
                <a:srgbClr val="00FF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8" name="Google Shape;218;p34"/>
          <p:cNvSpPr txBox="1"/>
          <p:nvPr/>
        </p:nvSpPr>
        <p:spPr>
          <a:xfrm>
            <a:off x="483200" y="1203825"/>
            <a:ext cx="3679800" cy="3628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rPr lang="en">
                <a:solidFill>
                  <a:srgbClr val="F3F3F3"/>
                </a:solidFill>
              </a:rPr>
              <a:t>CSS: Cascading Style Sheets</a:t>
            </a:r>
            <a:endParaRPr>
              <a:solidFill>
                <a:srgbClr val="F3F3F3"/>
              </a:solidFill>
            </a:endParaRPr>
          </a:p>
          <a:p>
            <a:pPr indent="0" lvl="0" marL="457200" rtl="0" algn="l">
              <a:spcBef>
                <a:spcPts val="0"/>
              </a:spcBef>
              <a:spcAft>
                <a:spcPts val="0"/>
              </a:spcAft>
              <a:buNone/>
            </a:pPr>
            <a:r>
              <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Controls the look of a website </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Stored in seperate CSS files</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Used in conjunction with theme</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Works alongside html</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Is used on every website</a:t>
            </a:r>
            <a:endParaRPr>
              <a:solidFill>
                <a:srgbClr val="F3F3F3"/>
              </a:solidFill>
            </a:endParaRPr>
          </a:p>
        </p:txBody>
      </p:sp>
      <p:sp>
        <p:nvSpPr>
          <p:cNvPr id="219" name="Google Shape;219;p34"/>
          <p:cNvSpPr txBox="1"/>
          <p:nvPr/>
        </p:nvSpPr>
        <p:spPr>
          <a:xfrm>
            <a:off x="4856975" y="1437275"/>
            <a:ext cx="3122400" cy="29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ourier New"/>
                <a:ea typeface="Courier New"/>
                <a:cs typeface="Courier New"/>
                <a:sym typeface="Courier New"/>
              </a:rPr>
              <a:t>h1 {</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  text-align: center;</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  color: red;</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t/>
            </a:r>
            <a:endParaRPr b="1">
              <a:solidFill>
                <a:srgbClr val="FFFFFF"/>
              </a:solidFill>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h2 {</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  text-align: center;</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  color: red;</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t/>
            </a:r>
            <a:endParaRPr b="1">
              <a:solidFill>
                <a:srgbClr val="FFFFFF"/>
              </a:solidFill>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p {</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  text-align: center;</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  color: red;</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a:t>
            </a:r>
            <a:endParaRPr b="1">
              <a:solidFill>
                <a:srgbClr val="FFFFFF"/>
              </a:solidFill>
              <a:latin typeface="Courier New"/>
              <a:ea typeface="Courier New"/>
              <a:cs typeface="Courier New"/>
              <a:sym typeface="Courier Ne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pic>
        <p:nvPicPr>
          <p:cNvPr id="224" name="Google Shape;224;p35"/>
          <p:cNvPicPr preferRelativeResize="0"/>
          <p:nvPr/>
        </p:nvPicPr>
        <p:blipFill rotWithShape="1">
          <a:blip r:embed="rId3">
            <a:alphaModFix amt="19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225" name="Google Shape;225;p35"/>
          <p:cNvSpPr txBox="1"/>
          <p:nvPr>
            <p:ph type="title"/>
          </p:nvPr>
        </p:nvSpPr>
        <p:spPr>
          <a:xfrm>
            <a:off x="1359175" y="884925"/>
            <a:ext cx="2977500" cy="29541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FFFF"/>
                </a:solidFill>
              </a:rPr>
              <a:t>PHP </a:t>
            </a:r>
            <a:endParaRPr sz="3600">
              <a:solidFill>
                <a:srgbClr val="00FFFF"/>
              </a:solidFill>
            </a:endParaRPr>
          </a:p>
          <a:p>
            <a:pPr indent="0" lvl="0" marL="0" rtl="0" algn="l">
              <a:spcBef>
                <a:spcPts val="0"/>
              </a:spcBef>
              <a:spcAft>
                <a:spcPts val="0"/>
              </a:spcAft>
              <a:buNone/>
            </a:pPr>
            <a:r>
              <a:rPr lang="en" sz="3600">
                <a:solidFill>
                  <a:srgbClr val="00FFFF"/>
                </a:solidFill>
              </a:rPr>
              <a:t>Object Oriented </a:t>
            </a:r>
            <a:endParaRPr sz="3600">
              <a:solidFill>
                <a:srgbClr val="00FFFF"/>
              </a:solidFill>
            </a:endParaRPr>
          </a:p>
          <a:p>
            <a:pPr indent="0" lvl="0" marL="0" rtl="0" algn="l">
              <a:spcBef>
                <a:spcPts val="0"/>
              </a:spcBef>
              <a:spcAft>
                <a:spcPts val="0"/>
              </a:spcAft>
              <a:buNone/>
            </a:pPr>
            <a:r>
              <a:rPr lang="en" sz="3600">
                <a:solidFill>
                  <a:srgbClr val="00FFFF"/>
                </a:solidFill>
              </a:rPr>
              <a:t>Programming</a:t>
            </a:r>
            <a:endParaRPr sz="3600">
              <a:solidFill>
                <a:srgbClr val="00FF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6" name="Google Shape;226;p35"/>
          <p:cNvSpPr txBox="1"/>
          <p:nvPr/>
        </p:nvSpPr>
        <p:spPr>
          <a:xfrm>
            <a:off x="4745450" y="884925"/>
            <a:ext cx="3679800" cy="3628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rPr lang="en">
                <a:solidFill>
                  <a:srgbClr val="F3F3F3"/>
                </a:solidFill>
              </a:rPr>
              <a:t>WordPress uses Object Oriented programming which focuses on data and procedures encapsulated inside a data object. OOP is: </a:t>
            </a:r>
            <a:endParaRPr>
              <a:solidFill>
                <a:srgbClr val="F3F3F3"/>
              </a:solidFill>
            </a:endParaRPr>
          </a:p>
          <a:p>
            <a:pPr indent="0" lvl="0" marL="457200" rtl="0" algn="l">
              <a:spcBef>
                <a:spcPts val="0"/>
              </a:spcBef>
              <a:spcAft>
                <a:spcPts val="0"/>
              </a:spcAft>
              <a:buNone/>
            </a:pPr>
            <a:r>
              <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More secure</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Easier to maintain</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Makes functions reusable without having to rewrite code</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Establishes a clear structure within the program or software.</a:t>
            </a:r>
            <a:endParaRPr>
              <a:solidFill>
                <a:srgbClr val="F3F3F3"/>
              </a:solidFill>
            </a:endParaRPr>
          </a:p>
          <a:p>
            <a:pPr indent="0" lvl="0" marL="457200" rtl="0" algn="l">
              <a:spcBef>
                <a:spcPts val="0"/>
              </a:spcBef>
              <a:spcAft>
                <a:spcPts val="0"/>
              </a:spcAft>
              <a:buNone/>
            </a:pPr>
            <a:r>
              <a:t/>
            </a:r>
            <a:endParaRPr>
              <a:solidFill>
                <a:srgbClr val="F3F3F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id="231" name="Google Shape;231;p36"/>
          <p:cNvPicPr preferRelativeResize="0"/>
          <p:nvPr/>
        </p:nvPicPr>
        <p:blipFill rotWithShape="1">
          <a:blip r:embed="rId3">
            <a:alphaModFix amt="19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232" name="Google Shape;232;p36"/>
          <p:cNvSpPr txBox="1"/>
          <p:nvPr/>
        </p:nvSpPr>
        <p:spPr>
          <a:xfrm>
            <a:off x="4745450" y="1525850"/>
            <a:ext cx="3679800" cy="33687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1800">
                <a:solidFill>
                  <a:srgbClr val="F3F3F3"/>
                </a:solidFill>
              </a:rPr>
              <a:t>Objects</a:t>
            </a:r>
            <a:endParaRPr sz="1800">
              <a:solidFill>
                <a:srgbClr val="F3F3F3"/>
              </a:solidFill>
            </a:endParaRPr>
          </a:p>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rPr lang="en">
                <a:solidFill>
                  <a:srgbClr val="F3F3F3"/>
                </a:solidFill>
              </a:rPr>
              <a:t>An object is an instance of a class or a a specific version of a class that has been customized or modified</a:t>
            </a:r>
            <a:endParaRPr>
              <a:solidFill>
                <a:srgbClr val="F3F3F3"/>
              </a:solidFill>
            </a:endParaRPr>
          </a:p>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rPr lang="en">
                <a:solidFill>
                  <a:srgbClr val="F3F3F3"/>
                </a:solidFill>
              </a:rPr>
              <a:t>Objects inherit the properties of classes which then can be modified for that object type. </a:t>
            </a:r>
            <a:endParaRPr>
              <a:solidFill>
                <a:srgbClr val="F3F3F3"/>
              </a:solidFill>
            </a:endParaRPr>
          </a:p>
          <a:p>
            <a:pPr indent="0" lvl="0" marL="457200" rtl="0" algn="l">
              <a:spcBef>
                <a:spcPts val="0"/>
              </a:spcBef>
              <a:spcAft>
                <a:spcPts val="0"/>
              </a:spcAft>
              <a:buNone/>
            </a:pPr>
            <a:r>
              <a:rPr lang="en">
                <a:solidFill>
                  <a:srgbClr val="F3F3F3"/>
                </a:solidFill>
              </a:rPr>
              <a:t>Example: </a:t>
            </a:r>
            <a:endParaRPr>
              <a:solidFill>
                <a:srgbClr val="F3F3F3"/>
              </a:solidFill>
            </a:endParaRPr>
          </a:p>
          <a:p>
            <a:pPr indent="0" lvl="0" marL="457200" rtl="0" algn="l">
              <a:spcBef>
                <a:spcPts val="0"/>
              </a:spcBef>
              <a:spcAft>
                <a:spcPts val="0"/>
              </a:spcAft>
              <a:buNone/>
            </a:pPr>
            <a:r>
              <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Carrots</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Lettuce</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Asparagus</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Potatoes</a:t>
            </a:r>
            <a:endParaRPr>
              <a:solidFill>
                <a:srgbClr val="F3F3F3"/>
              </a:solidFill>
            </a:endParaRPr>
          </a:p>
          <a:p>
            <a:pPr indent="0" lvl="0" marL="457200" rtl="0" algn="l">
              <a:spcBef>
                <a:spcPts val="0"/>
              </a:spcBef>
              <a:spcAft>
                <a:spcPts val="0"/>
              </a:spcAft>
              <a:buNone/>
            </a:pPr>
            <a:r>
              <a:t/>
            </a:r>
            <a:endParaRPr>
              <a:solidFill>
                <a:srgbClr val="F3F3F3"/>
              </a:solidFill>
            </a:endParaRPr>
          </a:p>
        </p:txBody>
      </p:sp>
      <p:sp>
        <p:nvSpPr>
          <p:cNvPr id="233" name="Google Shape;233;p36"/>
          <p:cNvSpPr txBox="1"/>
          <p:nvPr/>
        </p:nvSpPr>
        <p:spPr>
          <a:xfrm>
            <a:off x="892200" y="1342125"/>
            <a:ext cx="3679800" cy="34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3F3F3"/>
              </a:solidFill>
            </a:endParaRPr>
          </a:p>
          <a:p>
            <a:pPr indent="0" lvl="0" marL="457200" rtl="0" algn="l">
              <a:spcBef>
                <a:spcPts val="0"/>
              </a:spcBef>
              <a:spcAft>
                <a:spcPts val="0"/>
              </a:spcAft>
              <a:buNone/>
            </a:pPr>
            <a:r>
              <a:rPr lang="en" sz="1800">
                <a:solidFill>
                  <a:srgbClr val="F3F3F3"/>
                </a:solidFill>
              </a:rPr>
              <a:t>Classes</a:t>
            </a:r>
            <a:endParaRPr sz="1800">
              <a:solidFill>
                <a:srgbClr val="F3F3F3"/>
              </a:solidFill>
            </a:endParaRPr>
          </a:p>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rPr lang="en">
                <a:solidFill>
                  <a:srgbClr val="F3F3F3"/>
                </a:solidFill>
              </a:rPr>
              <a:t>A class is like a reusable template for data, and can be considered similar to a ‘type’ or ‘category’ </a:t>
            </a:r>
            <a:endParaRPr>
              <a:solidFill>
                <a:srgbClr val="F3F3F3"/>
              </a:solidFill>
            </a:endParaRPr>
          </a:p>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rPr lang="en">
                <a:solidFill>
                  <a:srgbClr val="F3F3F3"/>
                </a:solidFill>
              </a:rPr>
              <a:t>Classes have a set of properties that are inherited by Objects </a:t>
            </a:r>
            <a:endParaRPr>
              <a:solidFill>
                <a:srgbClr val="F3F3F3"/>
              </a:solidFill>
            </a:endParaRPr>
          </a:p>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rPr lang="en">
                <a:solidFill>
                  <a:srgbClr val="F3F3F3"/>
                </a:solidFill>
              </a:rPr>
              <a:t>Example: </a:t>
            </a:r>
            <a:endParaRPr>
              <a:solidFill>
                <a:srgbClr val="F3F3F3"/>
              </a:solidFill>
            </a:endParaRPr>
          </a:p>
          <a:p>
            <a:pPr indent="0" lvl="0" marL="457200" rtl="0" algn="l">
              <a:spcBef>
                <a:spcPts val="0"/>
              </a:spcBef>
              <a:spcAft>
                <a:spcPts val="0"/>
              </a:spcAft>
              <a:buNone/>
            </a:pPr>
            <a:r>
              <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Vegetables </a:t>
            </a:r>
            <a:endParaRPr>
              <a:solidFill>
                <a:srgbClr val="F3F3F3"/>
              </a:solidFill>
            </a:endParaRPr>
          </a:p>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t/>
            </a:r>
            <a:endParaRPr>
              <a:solidFill>
                <a:srgbClr val="F3F3F3"/>
              </a:solidFill>
            </a:endParaRPr>
          </a:p>
        </p:txBody>
      </p:sp>
      <p:sp>
        <p:nvSpPr>
          <p:cNvPr id="234" name="Google Shape;234;p36"/>
          <p:cNvSpPr txBox="1"/>
          <p:nvPr>
            <p:ph type="title"/>
          </p:nvPr>
        </p:nvSpPr>
        <p:spPr>
          <a:xfrm>
            <a:off x="1858525" y="389325"/>
            <a:ext cx="6058800" cy="6516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FFFF"/>
                </a:solidFill>
              </a:rPr>
              <a:t>OOP Primary Concepts</a:t>
            </a:r>
            <a:endParaRPr sz="3600">
              <a:solidFill>
                <a:srgbClr val="00FF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pic>
        <p:nvPicPr>
          <p:cNvPr id="239" name="Google Shape;239;p37"/>
          <p:cNvPicPr preferRelativeResize="0"/>
          <p:nvPr/>
        </p:nvPicPr>
        <p:blipFill rotWithShape="1">
          <a:blip r:embed="rId3">
            <a:alphaModFix amt="19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240" name="Google Shape;240;p37"/>
          <p:cNvSpPr txBox="1"/>
          <p:nvPr/>
        </p:nvSpPr>
        <p:spPr>
          <a:xfrm>
            <a:off x="4221325" y="295500"/>
            <a:ext cx="4448100" cy="4552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&lt;?php</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class Fruit {</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  //Variables are called Properties</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  public $name;</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  private $color;</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  </a:t>
            </a:r>
            <a:r>
              <a:rPr b="1" lang="en">
                <a:solidFill>
                  <a:srgbClr val="FFFFFF"/>
                </a:solidFill>
                <a:latin typeface="Courier New"/>
                <a:ea typeface="Courier New"/>
                <a:cs typeface="Courier New"/>
                <a:sym typeface="Courier New"/>
              </a:rPr>
              <a:t>protected $color;</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t/>
            </a:r>
            <a:endParaRPr b="1">
              <a:solidFill>
                <a:srgbClr val="FFFFFF"/>
              </a:solidFill>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  // Methods are called Functions</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  function set_name($name) {</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	//code to be executed goes here</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    $this-&gt;name = $name;</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  }</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  function get_name() {</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    return $this-&gt;name;</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  }</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$apple = new Fruit();</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$apple-&gt;name = "Apple";</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echo $apple-&gt;get_name();</a:t>
            </a:r>
            <a:endParaRPr b="1">
              <a:solidFill>
                <a:srgbClr val="FFFFFF"/>
              </a:solidFill>
              <a:latin typeface="Courier New"/>
              <a:ea typeface="Courier New"/>
              <a:cs typeface="Courier New"/>
              <a:sym typeface="Courier New"/>
            </a:endParaRPr>
          </a:p>
          <a:p>
            <a:pPr indent="0" lvl="0" marL="457200" rtl="0" algn="l">
              <a:spcBef>
                <a:spcPts val="0"/>
              </a:spcBef>
              <a:spcAft>
                <a:spcPts val="0"/>
              </a:spcAft>
              <a:buNone/>
            </a:pPr>
            <a:r>
              <a:t/>
            </a:r>
            <a:endParaRPr b="1" sz="1150">
              <a:highlight>
                <a:srgbClr val="FFFFFF"/>
              </a:highlight>
              <a:latin typeface="Courier New"/>
              <a:ea typeface="Courier New"/>
              <a:cs typeface="Courier New"/>
              <a:sym typeface="Courier New"/>
            </a:endParaRPr>
          </a:p>
          <a:p>
            <a:pPr indent="0" lvl="0" marL="457200" rtl="0" algn="l">
              <a:spcBef>
                <a:spcPts val="0"/>
              </a:spcBef>
              <a:spcAft>
                <a:spcPts val="0"/>
              </a:spcAft>
              <a:buNone/>
            </a:pPr>
            <a:r>
              <a:rPr b="1" lang="en">
                <a:solidFill>
                  <a:srgbClr val="FFFFFF"/>
                </a:solidFill>
                <a:latin typeface="Courier New"/>
                <a:ea typeface="Courier New"/>
                <a:cs typeface="Courier New"/>
                <a:sym typeface="Courier New"/>
              </a:rPr>
              <a:t>?&gt;</a:t>
            </a:r>
            <a:endParaRPr b="1">
              <a:solidFill>
                <a:srgbClr val="FFFFFF"/>
              </a:solidFill>
            </a:endParaRPr>
          </a:p>
          <a:p>
            <a:pPr indent="0" lvl="0" marL="457200" rtl="0" algn="l">
              <a:spcBef>
                <a:spcPts val="0"/>
              </a:spcBef>
              <a:spcAft>
                <a:spcPts val="0"/>
              </a:spcAft>
              <a:buNone/>
            </a:pPr>
            <a:r>
              <a:t/>
            </a:r>
            <a:endParaRPr>
              <a:solidFill>
                <a:srgbClr val="F3F3F3"/>
              </a:solidFill>
            </a:endParaRPr>
          </a:p>
        </p:txBody>
      </p:sp>
      <p:sp>
        <p:nvSpPr>
          <p:cNvPr id="241" name="Google Shape;241;p37"/>
          <p:cNvSpPr txBox="1"/>
          <p:nvPr/>
        </p:nvSpPr>
        <p:spPr>
          <a:xfrm>
            <a:off x="532875" y="192825"/>
            <a:ext cx="3679800" cy="48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3F3F3"/>
              </a:solidFill>
            </a:endParaRPr>
          </a:p>
          <a:p>
            <a:pPr indent="0" lvl="0" marL="0" rtl="0" algn="l">
              <a:spcBef>
                <a:spcPts val="0"/>
              </a:spcBef>
              <a:spcAft>
                <a:spcPts val="0"/>
              </a:spcAft>
              <a:buNone/>
            </a:pPr>
            <a:r>
              <a:rPr lang="en">
                <a:solidFill>
                  <a:srgbClr val="FFFFFF"/>
                </a:solidFill>
              </a:rPr>
              <a:t>• A </a:t>
            </a:r>
            <a:r>
              <a:rPr lang="en" sz="1800">
                <a:solidFill>
                  <a:srgbClr val="00FFFF"/>
                </a:solidFill>
              </a:rPr>
              <a:t>Class </a:t>
            </a:r>
            <a:r>
              <a:rPr lang="en">
                <a:solidFill>
                  <a:srgbClr val="FFFFFF"/>
                </a:solidFill>
              </a:rPr>
              <a:t>is defined by the class keyword and curly braces {}. Properties and methods go inside the {}.</a:t>
            </a:r>
            <a:endParaRPr>
              <a:solidFill>
                <a:srgbClr val="FFFFFF"/>
              </a:solidFill>
            </a:endParaRPr>
          </a:p>
          <a:p>
            <a:pPr indent="0" lvl="0" marL="0" rtl="0" algn="l">
              <a:spcBef>
                <a:spcPts val="0"/>
              </a:spcBef>
              <a:spcAft>
                <a:spcPts val="0"/>
              </a:spcAft>
              <a:buNone/>
            </a:pPr>
            <a:r>
              <a:rPr lang="en">
                <a:solidFill>
                  <a:srgbClr val="FFFFFF"/>
                </a:solidFill>
              </a:rPr>
              <a:t>• An </a:t>
            </a:r>
            <a:r>
              <a:rPr lang="en" sz="1800">
                <a:solidFill>
                  <a:srgbClr val="00FFFF"/>
                </a:solidFill>
              </a:rPr>
              <a:t>Object </a:t>
            </a:r>
            <a:r>
              <a:rPr lang="en">
                <a:solidFill>
                  <a:srgbClr val="FFFFFF"/>
                </a:solidFill>
              </a:rPr>
              <a:t>is declared with the ‘new’ keyword. Here, apple is an instance of Fruit.</a:t>
            </a:r>
            <a:endParaRPr sz="1800">
              <a:solidFill>
                <a:srgbClr val="00FFFF"/>
              </a:solidFill>
            </a:endParaRPr>
          </a:p>
          <a:p>
            <a:pPr indent="0" lvl="0" marL="0" rtl="0" algn="l">
              <a:spcBef>
                <a:spcPts val="0"/>
              </a:spcBef>
              <a:spcAft>
                <a:spcPts val="0"/>
              </a:spcAft>
              <a:buNone/>
            </a:pPr>
            <a:r>
              <a:rPr lang="en">
                <a:solidFill>
                  <a:srgbClr val="FFFFFF"/>
                </a:solidFill>
              </a:rPr>
              <a:t>• The </a:t>
            </a:r>
            <a:r>
              <a:rPr lang="en" sz="1800">
                <a:solidFill>
                  <a:srgbClr val="00FFFF"/>
                </a:solidFill>
              </a:rPr>
              <a:t>$this </a:t>
            </a:r>
            <a:r>
              <a:rPr lang="en">
                <a:solidFill>
                  <a:srgbClr val="FFFFFF"/>
                </a:solidFill>
              </a:rPr>
              <a:t>keyword is used to identify the class from within one of it’s methods</a:t>
            </a:r>
            <a:endParaRPr sz="1800">
              <a:solidFill>
                <a:srgbClr val="00FFFF"/>
              </a:solidFill>
            </a:endParaRPr>
          </a:p>
          <a:p>
            <a:pPr indent="0" lvl="0" marL="0" rtl="0" algn="l">
              <a:spcBef>
                <a:spcPts val="0"/>
              </a:spcBef>
              <a:spcAft>
                <a:spcPts val="0"/>
              </a:spcAft>
              <a:buNone/>
            </a:pPr>
            <a:r>
              <a:rPr lang="en">
                <a:solidFill>
                  <a:srgbClr val="FFFFFF"/>
                </a:solidFill>
              </a:rPr>
              <a:t>• </a:t>
            </a:r>
            <a:r>
              <a:rPr lang="en" sz="1800">
                <a:solidFill>
                  <a:srgbClr val="00FFFF"/>
                </a:solidFill>
              </a:rPr>
              <a:t>Getters and Setters </a:t>
            </a:r>
            <a:r>
              <a:rPr lang="en">
                <a:solidFill>
                  <a:srgbClr val="FFFFFF"/>
                </a:solidFill>
              </a:rPr>
              <a:t>are types of functions used to modify (set) or retrieve (get) object properties </a:t>
            </a:r>
            <a:endParaRPr sz="1800">
              <a:solidFill>
                <a:srgbClr val="00FFFF"/>
              </a:solidFill>
            </a:endParaRPr>
          </a:p>
          <a:p>
            <a:pPr indent="0" lvl="0" marL="0" rtl="0" algn="l">
              <a:spcBef>
                <a:spcPts val="0"/>
              </a:spcBef>
              <a:spcAft>
                <a:spcPts val="0"/>
              </a:spcAft>
              <a:buNone/>
            </a:pPr>
            <a:r>
              <a:rPr lang="en">
                <a:solidFill>
                  <a:srgbClr val="FFFFFF"/>
                </a:solidFill>
              </a:rPr>
              <a:t>• </a:t>
            </a:r>
            <a:r>
              <a:rPr lang="en" sz="1800">
                <a:solidFill>
                  <a:srgbClr val="00FFFF"/>
                </a:solidFill>
              </a:rPr>
              <a:t>Public </a:t>
            </a:r>
            <a:r>
              <a:rPr lang="en">
                <a:solidFill>
                  <a:srgbClr val="FFFFFF"/>
                </a:solidFill>
              </a:rPr>
              <a:t>properties and functions can be accessed from anywhere in the program.</a:t>
            </a:r>
            <a:endParaRPr sz="1800">
              <a:solidFill>
                <a:srgbClr val="F3F3F3"/>
              </a:solidFill>
            </a:endParaRPr>
          </a:p>
          <a:p>
            <a:pPr indent="0" lvl="0" marL="0" rtl="0" algn="l">
              <a:spcBef>
                <a:spcPts val="0"/>
              </a:spcBef>
              <a:spcAft>
                <a:spcPts val="0"/>
              </a:spcAft>
              <a:buNone/>
            </a:pPr>
            <a:r>
              <a:rPr lang="en">
                <a:solidFill>
                  <a:srgbClr val="FFFFFF"/>
                </a:solidFill>
              </a:rPr>
              <a:t>• </a:t>
            </a:r>
            <a:r>
              <a:rPr lang="en" sz="1800">
                <a:solidFill>
                  <a:srgbClr val="00FFFF"/>
                </a:solidFill>
              </a:rPr>
              <a:t>Private</a:t>
            </a:r>
            <a:r>
              <a:rPr lang="en" sz="1800">
                <a:solidFill>
                  <a:srgbClr val="F3F3F3"/>
                </a:solidFill>
              </a:rPr>
              <a:t> </a:t>
            </a:r>
            <a:r>
              <a:rPr lang="en">
                <a:solidFill>
                  <a:srgbClr val="FFFFFF"/>
                </a:solidFill>
              </a:rPr>
              <a:t>properties and functions can only be accessed from within the class itself.</a:t>
            </a:r>
            <a:endParaRPr sz="1800">
              <a:solidFill>
                <a:srgbClr val="F3F3F3"/>
              </a:solidFill>
            </a:endParaRPr>
          </a:p>
          <a:p>
            <a:pPr indent="0" lvl="0" marL="0" rtl="0" algn="l">
              <a:spcBef>
                <a:spcPts val="0"/>
              </a:spcBef>
              <a:spcAft>
                <a:spcPts val="0"/>
              </a:spcAft>
              <a:buNone/>
            </a:pPr>
            <a:r>
              <a:rPr lang="en">
                <a:solidFill>
                  <a:srgbClr val="FFFFFF"/>
                </a:solidFill>
              </a:rPr>
              <a:t>• </a:t>
            </a:r>
            <a:r>
              <a:rPr lang="en" sz="1800">
                <a:solidFill>
                  <a:srgbClr val="00FFFF"/>
                </a:solidFill>
              </a:rPr>
              <a:t>Protected </a:t>
            </a:r>
            <a:r>
              <a:rPr lang="en">
                <a:solidFill>
                  <a:srgbClr val="FFFFFF"/>
                </a:solidFill>
              </a:rPr>
              <a:t>properties and functions can be accessed from within the class, and from within objects of the class.</a:t>
            </a:r>
            <a:endParaRPr sz="1800">
              <a:solidFill>
                <a:srgbClr val="00FFFF"/>
              </a:solidFill>
            </a:endParaRPr>
          </a:p>
          <a:p>
            <a:pPr indent="0" lvl="0" marL="0" rtl="0" algn="l">
              <a:spcBef>
                <a:spcPts val="0"/>
              </a:spcBef>
              <a:spcAft>
                <a:spcPts val="0"/>
              </a:spcAft>
              <a:buNone/>
            </a:pPr>
            <a:r>
              <a:t/>
            </a:r>
            <a:endParaRPr sz="1800">
              <a:solidFill>
                <a:srgbClr val="00FFFF"/>
              </a:solidFill>
            </a:endParaRPr>
          </a:p>
          <a:p>
            <a:pPr indent="0" lvl="0" marL="0" rtl="0" algn="l">
              <a:spcBef>
                <a:spcPts val="0"/>
              </a:spcBef>
              <a:spcAft>
                <a:spcPts val="0"/>
              </a:spcAft>
              <a:buNone/>
            </a:pPr>
            <a:r>
              <a:t/>
            </a:r>
            <a:endParaRPr sz="1800">
              <a:solidFill>
                <a:srgbClr val="00FFFF"/>
              </a:solidFill>
            </a:endParaRPr>
          </a:p>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t/>
            </a:r>
            <a:endParaRPr>
              <a:solidFill>
                <a:srgbClr val="F3F3F3"/>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pic>
        <p:nvPicPr>
          <p:cNvPr id="246" name="Google Shape;246;p38"/>
          <p:cNvPicPr preferRelativeResize="0"/>
          <p:nvPr/>
        </p:nvPicPr>
        <p:blipFill rotWithShape="1">
          <a:blip r:embed="rId3">
            <a:alphaModFix amt="19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247" name="Google Shape;247;p38"/>
          <p:cNvSpPr txBox="1"/>
          <p:nvPr>
            <p:ph type="title"/>
          </p:nvPr>
        </p:nvSpPr>
        <p:spPr>
          <a:xfrm>
            <a:off x="1359175" y="884925"/>
            <a:ext cx="2977500" cy="29541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FFFF"/>
                </a:solidFill>
              </a:rPr>
              <a:t>WordPress</a:t>
            </a:r>
            <a:endParaRPr sz="3600">
              <a:solidFill>
                <a:srgbClr val="00FFFF"/>
              </a:solidFill>
            </a:endParaRPr>
          </a:p>
          <a:p>
            <a:pPr indent="0" lvl="0" marL="0" rtl="0" algn="l">
              <a:spcBef>
                <a:spcPts val="0"/>
              </a:spcBef>
              <a:spcAft>
                <a:spcPts val="0"/>
              </a:spcAft>
              <a:buNone/>
            </a:pPr>
            <a:r>
              <a:rPr lang="en" sz="3600">
                <a:solidFill>
                  <a:srgbClr val="00FFFF"/>
                </a:solidFill>
              </a:rPr>
              <a:t>Hooks,</a:t>
            </a:r>
            <a:endParaRPr sz="3600">
              <a:solidFill>
                <a:srgbClr val="00FFFF"/>
              </a:solidFill>
            </a:endParaRPr>
          </a:p>
          <a:p>
            <a:pPr indent="0" lvl="0" marL="0" rtl="0" algn="l">
              <a:spcBef>
                <a:spcPts val="0"/>
              </a:spcBef>
              <a:spcAft>
                <a:spcPts val="0"/>
              </a:spcAft>
              <a:buNone/>
            </a:pPr>
            <a:r>
              <a:rPr lang="en" sz="3600">
                <a:solidFill>
                  <a:srgbClr val="00FFFF"/>
                </a:solidFill>
              </a:rPr>
              <a:t>Actions and </a:t>
            </a:r>
            <a:endParaRPr sz="3600">
              <a:solidFill>
                <a:srgbClr val="00FFFF"/>
              </a:solidFill>
            </a:endParaRPr>
          </a:p>
          <a:p>
            <a:pPr indent="0" lvl="0" marL="0" rtl="0" algn="l">
              <a:spcBef>
                <a:spcPts val="0"/>
              </a:spcBef>
              <a:spcAft>
                <a:spcPts val="0"/>
              </a:spcAft>
              <a:buNone/>
            </a:pPr>
            <a:r>
              <a:rPr lang="en" sz="3600">
                <a:solidFill>
                  <a:srgbClr val="00FFFF"/>
                </a:solidFill>
              </a:rPr>
              <a:t>Filters</a:t>
            </a:r>
            <a:endParaRPr sz="3600">
              <a:solidFill>
                <a:srgbClr val="00FF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8" name="Google Shape;248;p38"/>
          <p:cNvSpPr txBox="1"/>
          <p:nvPr/>
        </p:nvSpPr>
        <p:spPr>
          <a:xfrm>
            <a:off x="4720675" y="260200"/>
            <a:ext cx="3679800" cy="4253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rPr lang="en">
                <a:solidFill>
                  <a:srgbClr val="00FFFF"/>
                </a:solidFill>
              </a:rPr>
              <a:t>Hooks </a:t>
            </a:r>
            <a:r>
              <a:rPr lang="en">
                <a:solidFill>
                  <a:srgbClr val="F3F3F3"/>
                </a:solidFill>
              </a:rPr>
              <a:t>are used to link plugin and theme code to the rest of the WordPress website. </a:t>
            </a:r>
            <a:endParaRPr>
              <a:solidFill>
                <a:srgbClr val="F3F3F3"/>
              </a:solidFill>
            </a:endParaRPr>
          </a:p>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rPr lang="en">
                <a:solidFill>
                  <a:srgbClr val="F3F3F3"/>
                </a:solidFill>
              </a:rPr>
              <a:t>There are two types of hooks: </a:t>
            </a:r>
            <a:endParaRPr>
              <a:solidFill>
                <a:srgbClr val="F3F3F3"/>
              </a:solidFill>
            </a:endParaRPr>
          </a:p>
          <a:p>
            <a:pPr indent="0" lvl="0" marL="457200" rtl="0" algn="l">
              <a:spcBef>
                <a:spcPts val="0"/>
              </a:spcBef>
              <a:spcAft>
                <a:spcPts val="0"/>
              </a:spcAft>
              <a:buNone/>
            </a:pPr>
            <a:r>
              <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00FFFF"/>
                </a:solidFill>
              </a:rPr>
              <a:t>Actions</a:t>
            </a:r>
            <a:r>
              <a:rPr lang="en">
                <a:solidFill>
                  <a:srgbClr val="F3F3F3"/>
                </a:solidFill>
              </a:rPr>
              <a:t>: Allow data to be added to WordPress functionality</a:t>
            </a:r>
            <a:endParaRPr>
              <a:solidFill>
                <a:srgbClr val="F3F3F3"/>
              </a:solidFill>
            </a:endParaRPr>
          </a:p>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rPr lang="en">
                <a:solidFill>
                  <a:srgbClr val="F3F3F3"/>
                </a:solidFill>
              </a:rPr>
              <a:t>Added to code with a </a:t>
            </a:r>
            <a:r>
              <a:rPr lang="en">
                <a:solidFill>
                  <a:srgbClr val="FF0000"/>
                </a:solidFill>
              </a:rPr>
              <a:t>add_action</a:t>
            </a:r>
            <a:r>
              <a:rPr lang="en">
                <a:solidFill>
                  <a:srgbClr val="F3F3F3"/>
                </a:solidFill>
              </a:rPr>
              <a:t> or </a:t>
            </a:r>
            <a:r>
              <a:rPr lang="en">
                <a:solidFill>
                  <a:srgbClr val="FF0000"/>
                </a:solidFill>
              </a:rPr>
              <a:t>do_action</a:t>
            </a:r>
            <a:r>
              <a:rPr lang="en">
                <a:solidFill>
                  <a:srgbClr val="F3F3F3"/>
                </a:solidFill>
              </a:rPr>
              <a:t> command</a:t>
            </a:r>
            <a:endParaRPr>
              <a:solidFill>
                <a:srgbClr val="F3F3F3"/>
              </a:solidFill>
            </a:endParaRPr>
          </a:p>
          <a:p>
            <a:pPr indent="0" lvl="0" marL="457200" rtl="0" algn="l">
              <a:spcBef>
                <a:spcPts val="0"/>
              </a:spcBef>
              <a:spcAft>
                <a:spcPts val="0"/>
              </a:spcAft>
              <a:buNone/>
            </a:pPr>
            <a:r>
              <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00FFFF"/>
                </a:solidFill>
              </a:rPr>
              <a:t>Filters</a:t>
            </a:r>
            <a:r>
              <a:rPr lang="en">
                <a:solidFill>
                  <a:srgbClr val="F3F3F3"/>
                </a:solidFill>
              </a:rPr>
              <a:t>: Allow existing WordPress data to be modified as it’s executed</a:t>
            </a:r>
            <a:endParaRPr>
              <a:solidFill>
                <a:srgbClr val="F3F3F3"/>
              </a:solidFill>
            </a:endParaRPr>
          </a:p>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rPr lang="en">
                <a:solidFill>
                  <a:srgbClr val="F3F3F3"/>
                </a:solidFill>
              </a:rPr>
              <a:t>Added to code with a </a:t>
            </a:r>
            <a:r>
              <a:rPr lang="en">
                <a:solidFill>
                  <a:srgbClr val="FF0000"/>
                </a:solidFill>
              </a:rPr>
              <a:t>add_filter</a:t>
            </a:r>
            <a:r>
              <a:rPr lang="en">
                <a:solidFill>
                  <a:srgbClr val="00FFFF"/>
                </a:solidFill>
              </a:rPr>
              <a:t> </a:t>
            </a:r>
            <a:r>
              <a:rPr lang="en">
                <a:solidFill>
                  <a:srgbClr val="F3F3F3"/>
                </a:solidFill>
              </a:rPr>
              <a:t>command</a:t>
            </a:r>
            <a:endParaRPr>
              <a:solidFill>
                <a:srgbClr val="F3F3F3"/>
              </a:solidFill>
            </a:endParaRPr>
          </a:p>
          <a:p>
            <a:pPr indent="0" lvl="0" marL="457200" rtl="0" algn="l">
              <a:spcBef>
                <a:spcPts val="0"/>
              </a:spcBef>
              <a:spcAft>
                <a:spcPts val="0"/>
              </a:spcAft>
              <a:buNone/>
            </a:pPr>
            <a:r>
              <a:t/>
            </a:r>
            <a:endParaRPr>
              <a:solidFill>
                <a:srgbClr val="F3F3F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pic>
        <p:nvPicPr>
          <p:cNvPr id="253" name="Google Shape;253;p39"/>
          <p:cNvPicPr preferRelativeResize="0"/>
          <p:nvPr/>
        </p:nvPicPr>
        <p:blipFill rotWithShape="1">
          <a:blip r:embed="rId3">
            <a:alphaModFix amt="19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254" name="Google Shape;254;p39"/>
          <p:cNvSpPr txBox="1"/>
          <p:nvPr>
            <p:ph type="title"/>
          </p:nvPr>
        </p:nvSpPr>
        <p:spPr>
          <a:xfrm>
            <a:off x="620350" y="587525"/>
            <a:ext cx="4249800" cy="8994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FFFF"/>
                </a:solidFill>
              </a:rPr>
              <a:t>Hook  Syntax</a:t>
            </a:r>
            <a:endParaRPr sz="3600">
              <a:solidFill>
                <a:srgbClr val="00FF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5" name="Google Shape;255;p39"/>
          <p:cNvSpPr txBox="1"/>
          <p:nvPr/>
        </p:nvSpPr>
        <p:spPr>
          <a:xfrm>
            <a:off x="220825" y="1400100"/>
            <a:ext cx="8908500" cy="2262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t/>
            </a:r>
            <a:endParaRPr sz="1800">
              <a:solidFill>
                <a:srgbClr val="FF0000"/>
              </a:solidFill>
            </a:endParaRPr>
          </a:p>
          <a:p>
            <a:pPr indent="0" lvl="0" marL="228600" marR="228600" rtl="0" algn="l">
              <a:lnSpc>
                <a:spcPct val="160000"/>
              </a:lnSpc>
              <a:spcBef>
                <a:spcPts val="0"/>
              </a:spcBef>
              <a:spcAft>
                <a:spcPts val="0"/>
              </a:spcAft>
              <a:buNone/>
            </a:pPr>
            <a:r>
              <a:rPr b="1" lang="en" sz="1800">
                <a:solidFill>
                  <a:srgbClr val="FF0000"/>
                </a:solidFill>
                <a:latin typeface="Courier New"/>
                <a:ea typeface="Courier New"/>
                <a:cs typeface="Courier New"/>
                <a:sym typeface="Courier New"/>
              </a:rPr>
              <a:t>add_action( 'example_action', 'example_callback', 10, 2 );</a:t>
            </a:r>
            <a:endParaRPr b="1" sz="1800">
              <a:solidFill>
                <a:srgbClr val="FF0000"/>
              </a:solidFill>
              <a:latin typeface="Courier New"/>
              <a:ea typeface="Courier New"/>
              <a:cs typeface="Courier New"/>
              <a:sym typeface="Courier New"/>
            </a:endParaRPr>
          </a:p>
          <a:p>
            <a:pPr indent="0" lvl="0" marL="228600" marR="228600" rtl="0" algn="l">
              <a:lnSpc>
                <a:spcPct val="160000"/>
              </a:lnSpc>
              <a:spcBef>
                <a:spcPts val="1800"/>
              </a:spcBef>
              <a:spcAft>
                <a:spcPts val="0"/>
              </a:spcAft>
              <a:buNone/>
            </a:pPr>
            <a:r>
              <a:rPr b="1" lang="en" sz="1800">
                <a:solidFill>
                  <a:srgbClr val="FF0000"/>
                </a:solidFill>
                <a:latin typeface="Courier New"/>
                <a:ea typeface="Courier New"/>
                <a:cs typeface="Courier New"/>
                <a:sym typeface="Courier New"/>
              </a:rPr>
              <a:t>add_filter( 'example_filter', 'example_callback' );</a:t>
            </a:r>
            <a:endParaRPr b="1" sz="1800">
              <a:solidFill>
                <a:srgbClr val="FF0000"/>
              </a:solidFill>
              <a:latin typeface="Courier New"/>
              <a:ea typeface="Courier New"/>
              <a:cs typeface="Courier New"/>
              <a:sym typeface="Courier New"/>
            </a:endParaRPr>
          </a:p>
          <a:p>
            <a:pPr indent="0" lvl="0" marL="228600" marR="228600" rtl="0" algn="l">
              <a:lnSpc>
                <a:spcPct val="160000"/>
              </a:lnSpc>
              <a:spcBef>
                <a:spcPts val="1800"/>
              </a:spcBef>
              <a:spcAft>
                <a:spcPts val="0"/>
              </a:spcAft>
              <a:buNone/>
            </a:pPr>
            <a:r>
              <a:t/>
            </a:r>
            <a:endParaRPr b="1" sz="1800">
              <a:solidFill>
                <a:srgbClr val="FF0000"/>
              </a:solidFill>
              <a:latin typeface="Courier New"/>
              <a:ea typeface="Courier New"/>
              <a:cs typeface="Courier New"/>
              <a:sym typeface="Courier New"/>
            </a:endParaRPr>
          </a:p>
          <a:p>
            <a:pPr indent="0" lvl="0" marL="457200" rtl="0" algn="l">
              <a:spcBef>
                <a:spcPts val="1800"/>
              </a:spcBef>
              <a:spcAft>
                <a:spcPts val="0"/>
              </a:spcAft>
              <a:buNone/>
            </a:pPr>
            <a:r>
              <a:t/>
            </a:r>
            <a:endParaRPr>
              <a:solidFill>
                <a:srgbClr val="00FFFF"/>
              </a:solidFill>
            </a:endParaRPr>
          </a:p>
          <a:p>
            <a:pPr indent="0" lvl="0" marL="457200" rtl="0" algn="l">
              <a:spcBef>
                <a:spcPts val="0"/>
              </a:spcBef>
              <a:spcAft>
                <a:spcPts val="0"/>
              </a:spcAft>
              <a:buNone/>
            </a:pPr>
            <a:r>
              <a:t/>
            </a:r>
            <a:endParaRPr>
              <a:solidFill>
                <a:srgbClr val="F3F3F3"/>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pic>
        <p:nvPicPr>
          <p:cNvPr id="260" name="Google Shape;260;p40"/>
          <p:cNvPicPr preferRelativeResize="0"/>
          <p:nvPr/>
        </p:nvPicPr>
        <p:blipFill rotWithShape="1">
          <a:blip r:embed="rId3">
            <a:alphaModFix amt="19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261" name="Google Shape;261;p40"/>
          <p:cNvSpPr txBox="1"/>
          <p:nvPr>
            <p:ph type="title"/>
          </p:nvPr>
        </p:nvSpPr>
        <p:spPr>
          <a:xfrm>
            <a:off x="1359175" y="884925"/>
            <a:ext cx="2977500" cy="29541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FFFF"/>
                </a:solidFill>
              </a:rPr>
              <a:t>Plugin Structure</a:t>
            </a:r>
            <a:endParaRPr sz="3600">
              <a:solidFill>
                <a:srgbClr val="00FF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2" name="Google Shape;262;p40"/>
          <p:cNvSpPr txBox="1"/>
          <p:nvPr/>
        </p:nvSpPr>
        <p:spPr>
          <a:xfrm>
            <a:off x="4671125" y="832050"/>
            <a:ext cx="3679800" cy="362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3F3F3"/>
              </a:solidFill>
            </a:endParaRPr>
          </a:p>
          <a:p>
            <a:pPr indent="0" lvl="0" marL="0" rtl="0" algn="l">
              <a:spcBef>
                <a:spcPts val="0"/>
              </a:spcBef>
              <a:spcAft>
                <a:spcPts val="0"/>
              </a:spcAft>
              <a:buNone/>
            </a:pPr>
            <a:r>
              <a:rPr b="1" lang="en">
                <a:solidFill>
                  <a:srgbClr val="F3F3F3"/>
                </a:solidFill>
              </a:rPr>
              <a:t>Plugins:</a:t>
            </a:r>
            <a:endParaRPr b="1">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Can be one file or a collection of files</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Lives in wp-content/plugins folder</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Main file and directory must be named the same as the plugin name</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Must contain a standard WP plugin header inside the main file to identify the plugin within WordPress</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For best security a plugin is broken up into multiple files and sub-directories with an uninstall.php file in the root, and other functions and styles broken up into individual folders and files. </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Plugin functions and classes usually have a custom prefix to make the code unique and avoid overlapping with other plugins and themes. </a:t>
            </a:r>
            <a:endParaRPr>
              <a:solidFill>
                <a:srgbClr val="F3F3F3"/>
              </a:solidFill>
            </a:endParaRPr>
          </a:p>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t/>
            </a:r>
            <a:endParaRPr>
              <a:solidFill>
                <a:srgbClr val="F3F3F3"/>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pic>
        <p:nvPicPr>
          <p:cNvPr id="267" name="Google Shape;267;p41"/>
          <p:cNvPicPr preferRelativeResize="0"/>
          <p:nvPr/>
        </p:nvPicPr>
        <p:blipFill rotWithShape="1">
          <a:blip r:embed="rId3">
            <a:alphaModFix amt="19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268" name="Google Shape;268;p41"/>
          <p:cNvSpPr txBox="1"/>
          <p:nvPr>
            <p:ph type="title"/>
          </p:nvPr>
        </p:nvSpPr>
        <p:spPr>
          <a:xfrm>
            <a:off x="1359175" y="884925"/>
            <a:ext cx="2977500" cy="29541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FFFF"/>
                </a:solidFill>
              </a:rPr>
              <a:t>Plugin Structure</a:t>
            </a:r>
            <a:endParaRPr sz="3600">
              <a:solidFill>
                <a:srgbClr val="00FF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9" name="Google Shape;269;p41"/>
          <p:cNvSpPr txBox="1"/>
          <p:nvPr/>
        </p:nvSpPr>
        <p:spPr>
          <a:xfrm>
            <a:off x="4671125" y="832050"/>
            <a:ext cx="3679800" cy="362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/plugin-name</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     plugin-name.php</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     uninstall.php</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     /languages</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     /includes</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     /admin</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          /js</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          /css</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          /images</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     /public</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          /js</a:t>
            </a:r>
            <a:endParaRPr b="1">
              <a:solidFill>
                <a:srgbClr val="FFFFFF"/>
              </a:solidFill>
              <a:latin typeface="Courier New"/>
              <a:ea typeface="Courier New"/>
              <a:cs typeface="Courier New"/>
              <a:sym typeface="Courier New"/>
            </a:endParaRPr>
          </a:p>
          <a:p>
            <a:pPr indent="0" lvl="0" marL="0" rtl="0" algn="l">
              <a:spcBef>
                <a:spcPts val="0"/>
              </a:spcBef>
              <a:spcAft>
                <a:spcPts val="0"/>
              </a:spcAft>
              <a:buNone/>
            </a:pPr>
            <a:r>
              <a:rPr b="1" lang="en">
                <a:solidFill>
                  <a:srgbClr val="FFFFFF"/>
                </a:solidFill>
                <a:latin typeface="Courier New"/>
                <a:ea typeface="Courier New"/>
                <a:cs typeface="Courier New"/>
                <a:sym typeface="Courier New"/>
              </a:rPr>
              <a:t>          /css</a:t>
            </a:r>
            <a:endParaRPr b="1">
              <a:solidFill>
                <a:srgbClr val="FFFFFF"/>
              </a:solidFill>
              <a:latin typeface="Courier New"/>
              <a:ea typeface="Courier New"/>
              <a:cs typeface="Courier New"/>
              <a:sym typeface="Courier New"/>
            </a:endParaRPr>
          </a:p>
          <a:p>
            <a:pPr indent="0" lvl="0" marL="228600" marR="228600" rtl="0" algn="l">
              <a:lnSpc>
                <a:spcPct val="160000"/>
              </a:lnSpc>
              <a:spcBef>
                <a:spcPts val="0"/>
              </a:spcBef>
              <a:spcAft>
                <a:spcPts val="0"/>
              </a:spcAft>
              <a:buNone/>
            </a:pPr>
            <a:r>
              <a:rPr b="1" lang="en">
                <a:solidFill>
                  <a:srgbClr val="FFFFFF"/>
                </a:solidFill>
                <a:latin typeface="Courier New"/>
                <a:ea typeface="Courier New"/>
                <a:cs typeface="Courier New"/>
                <a:sym typeface="Courier New"/>
              </a:rPr>
              <a:t>          /images</a:t>
            </a:r>
            <a:endParaRPr b="1">
              <a:solidFill>
                <a:srgbClr val="FFFFFF"/>
              </a:solidFill>
              <a:latin typeface="Courier New"/>
              <a:ea typeface="Courier New"/>
              <a:cs typeface="Courier New"/>
              <a:sym typeface="Courier New"/>
            </a:endParaRPr>
          </a:p>
          <a:p>
            <a:pPr indent="0" lvl="0" marL="0" rtl="0" algn="l">
              <a:spcBef>
                <a:spcPts val="1800"/>
              </a:spcBef>
              <a:spcAft>
                <a:spcPts val="0"/>
              </a:spcAft>
              <a:buNone/>
            </a:pPr>
            <a:r>
              <a:t/>
            </a:r>
            <a:endParaRPr>
              <a:solidFill>
                <a:srgbClr val="F3F3F3"/>
              </a:solidFill>
            </a:endParaRPr>
          </a:p>
          <a:p>
            <a:pPr indent="0" lvl="0" marL="457200" rtl="0" algn="l">
              <a:spcBef>
                <a:spcPts val="0"/>
              </a:spcBef>
              <a:spcAft>
                <a:spcPts val="0"/>
              </a:spcAft>
              <a:buNone/>
            </a:pPr>
            <a:r>
              <a:t/>
            </a:r>
            <a:endParaRPr>
              <a:solidFill>
                <a:srgbClr val="F3F3F3"/>
              </a:solidFill>
            </a:endParaRPr>
          </a:p>
          <a:p>
            <a:pPr indent="0" lvl="0" marL="457200" rtl="0" algn="l">
              <a:spcBef>
                <a:spcPts val="0"/>
              </a:spcBef>
              <a:spcAft>
                <a:spcPts val="0"/>
              </a:spcAft>
              <a:buNone/>
            </a:pPr>
            <a:r>
              <a:t/>
            </a:r>
            <a:endParaRPr>
              <a:solidFill>
                <a:srgbClr val="F3F3F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pic>
        <p:nvPicPr>
          <p:cNvPr id="66" name="Google Shape;66;p15"/>
          <p:cNvPicPr preferRelativeResize="0"/>
          <p:nvPr/>
        </p:nvPicPr>
        <p:blipFill rotWithShape="1">
          <a:blip r:embed="rId3">
            <a:alphaModFix amt="30000"/>
          </a:blip>
          <a:srcRect b="23233" l="0" r="0" t="11338"/>
          <a:stretch/>
        </p:blipFill>
        <p:spPr>
          <a:xfrm>
            <a:off x="744250" y="0"/>
            <a:ext cx="7861625" cy="5143500"/>
          </a:xfrm>
          <a:prstGeom prst="rect">
            <a:avLst/>
          </a:prstGeom>
          <a:noFill/>
          <a:ln>
            <a:noFill/>
          </a:ln>
          <a:effectLst>
            <a:outerShdw blurRad="57150" rotWithShape="0" algn="bl" dir="5400000" dist="19050">
              <a:srgbClr val="000000">
                <a:alpha val="49800"/>
              </a:srgbClr>
            </a:outerShdw>
            <a:reflection blurRad="0" dir="5400000" dist="38100" endA="0" endPos="30000" fadeDir="5400012" kx="0" rotWithShape="0" algn="bl" stPos="0" sy="-100000" ky="0"/>
          </a:effectLst>
        </p:spPr>
      </p:pic>
      <p:sp>
        <p:nvSpPr>
          <p:cNvPr id="67" name="Google Shape;67;p15"/>
          <p:cNvSpPr txBox="1"/>
          <p:nvPr>
            <p:ph type="title"/>
          </p:nvPr>
        </p:nvSpPr>
        <p:spPr>
          <a:xfrm>
            <a:off x="1257025" y="2571750"/>
            <a:ext cx="3540300" cy="180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accent5"/>
                </a:solidFill>
              </a:rPr>
              <a:t>What is WordPress?</a:t>
            </a:r>
            <a:r>
              <a:rPr lang="en" sz="3600">
                <a:solidFill>
                  <a:schemeClr val="accent5"/>
                </a:solidFill>
              </a:rPr>
              <a:t> </a:t>
            </a:r>
            <a:endParaRPr sz="3600">
              <a:solidFill>
                <a:schemeClr val="accent5"/>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pic>
        <p:nvPicPr>
          <p:cNvPr id="274" name="Google Shape;274;p42"/>
          <p:cNvPicPr preferRelativeResize="0"/>
          <p:nvPr/>
        </p:nvPicPr>
        <p:blipFill rotWithShape="1">
          <a:blip r:embed="rId3">
            <a:alphaModFix amt="19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275" name="Google Shape;275;p42"/>
          <p:cNvSpPr txBox="1"/>
          <p:nvPr>
            <p:ph type="title"/>
          </p:nvPr>
        </p:nvSpPr>
        <p:spPr>
          <a:xfrm>
            <a:off x="458450" y="476050"/>
            <a:ext cx="3605400" cy="35880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FFFF"/>
                </a:solidFill>
              </a:rPr>
              <a:t>Plugin Header </a:t>
            </a:r>
            <a:endParaRPr sz="3600">
              <a:solidFill>
                <a:srgbClr val="00FFFF"/>
              </a:solidFill>
            </a:endParaRPr>
          </a:p>
          <a:p>
            <a:pPr indent="0" lvl="0" marL="0" rtl="0" algn="l">
              <a:spcBef>
                <a:spcPts val="0"/>
              </a:spcBef>
              <a:spcAft>
                <a:spcPts val="0"/>
              </a:spcAft>
              <a:buNone/>
            </a:pPr>
            <a:r>
              <a:t/>
            </a:r>
            <a:endParaRPr sz="1400">
              <a:solidFill>
                <a:srgbClr val="FFFFFF"/>
              </a:solidFill>
            </a:endParaRPr>
          </a:p>
          <a:p>
            <a:pPr indent="0" lvl="0" marL="0" rtl="0" algn="l">
              <a:spcBef>
                <a:spcPts val="0"/>
              </a:spcBef>
              <a:spcAft>
                <a:spcPts val="0"/>
              </a:spcAft>
              <a:buNone/>
            </a:pPr>
            <a:r>
              <a:rPr lang="en" sz="1400">
                <a:solidFill>
                  <a:srgbClr val="FFFFFF"/>
                </a:solidFill>
              </a:rPr>
              <a:t>The main plugin file must contain the plugin header with the  “text domain”, or the name of the plugin in it.  The file name must match the text domain used in the header. </a:t>
            </a:r>
            <a:endParaRPr sz="1400">
              <a:solidFill>
                <a:srgbClr val="FFFFFF"/>
              </a:solidFill>
            </a:endParaRPr>
          </a:p>
          <a:p>
            <a:pPr indent="0" lvl="0" marL="0" rtl="0" algn="l">
              <a:spcBef>
                <a:spcPts val="0"/>
              </a:spcBef>
              <a:spcAft>
                <a:spcPts val="0"/>
              </a:spcAft>
              <a:buNone/>
            </a:pPr>
            <a:r>
              <a:t/>
            </a:r>
            <a:endParaRPr sz="1400">
              <a:solidFill>
                <a:srgbClr val="FFFFFF"/>
              </a:solidFill>
            </a:endParaRPr>
          </a:p>
          <a:p>
            <a:pPr indent="0" lvl="0" marL="0" rtl="0" algn="l">
              <a:spcBef>
                <a:spcPts val="0"/>
              </a:spcBef>
              <a:spcAft>
                <a:spcPts val="0"/>
              </a:spcAft>
              <a:buNone/>
            </a:pPr>
            <a:r>
              <a:rPr lang="en" sz="1400">
                <a:solidFill>
                  <a:srgbClr val="FFFFFF"/>
                </a:solidFill>
              </a:rPr>
              <a:t>Example: plugin-name-here.php</a:t>
            </a:r>
            <a:endParaRPr sz="1400">
              <a:solidFill>
                <a:srgbClr val="FFFFFF"/>
              </a:solidFill>
            </a:endParaRPr>
          </a:p>
          <a:p>
            <a:pPr indent="0" lvl="0" marL="0" rtl="0" algn="l">
              <a:spcBef>
                <a:spcPts val="0"/>
              </a:spcBef>
              <a:spcAft>
                <a:spcPts val="0"/>
              </a:spcAft>
              <a:buNone/>
            </a:pPr>
            <a:r>
              <a:t/>
            </a:r>
            <a:endParaRPr sz="1400">
              <a:solidFill>
                <a:srgbClr val="FFFFFF"/>
              </a:solidFill>
            </a:endParaRPr>
          </a:p>
          <a:p>
            <a:pPr indent="0" lvl="0" marL="0" rtl="0" algn="l">
              <a:spcBef>
                <a:spcPts val="0"/>
              </a:spcBef>
              <a:spcAft>
                <a:spcPts val="0"/>
              </a:spcAft>
              <a:buNone/>
            </a:pPr>
            <a:r>
              <a:rPr lang="en" sz="1400">
                <a:solidFill>
                  <a:srgbClr val="FFFFFF"/>
                </a:solidFill>
              </a:rPr>
              <a:t>Some of these items can be left blank such as the Author URI and plugin URI. </a:t>
            </a:r>
            <a:endParaRPr sz="1400">
              <a:solidFill>
                <a:srgbClr val="FFFFFF"/>
              </a:solidFill>
            </a:endParaRPr>
          </a:p>
          <a:p>
            <a:pPr indent="0" lvl="0" marL="0" rtl="0" algn="l">
              <a:spcBef>
                <a:spcPts val="0"/>
              </a:spcBef>
              <a:spcAft>
                <a:spcPts val="0"/>
              </a:spcAft>
              <a:buNone/>
            </a:pPr>
            <a:r>
              <a:t/>
            </a:r>
            <a:endParaRPr sz="1400">
              <a:solidFill>
                <a:srgbClr val="FFFFFF"/>
              </a:solidFill>
            </a:endParaRPr>
          </a:p>
          <a:p>
            <a:pPr indent="0" lvl="0" marL="0" rtl="0" algn="l">
              <a:spcBef>
                <a:spcPts val="0"/>
              </a:spcBef>
              <a:spcAft>
                <a:spcPts val="0"/>
              </a:spcAft>
              <a:buNone/>
            </a:pPr>
            <a:r>
              <a:t/>
            </a:r>
            <a:endParaRPr sz="1400">
              <a:solidFill>
                <a:srgbClr val="FFFF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6" name="Google Shape;276;p42"/>
          <p:cNvSpPr txBox="1"/>
          <p:nvPr/>
        </p:nvSpPr>
        <p:spPr>
          <a:xfrm>
            <a:off x="4150700" y="1598350"/>
            <a:ext cx="4745400" cy="3278100"/>
          </a:xfrm>
          <a:prstGeom prst="rect">
            <a:avLst/>
          </a:prstGeom>
          <a:noFill/>
          <a:ln>
            <a:noFill/>
          </a:ln>
        </p:spPr>
        <p:txBody>
          <a:bodyPr anchorCtr="0" anchor="t" bIns="91425" lIns="91425" spcFirstLastPara="1" rIns="91425" wrap="square" tIns="91425">
            <a:noAutofit/>
          </a:bodyPr>
          <a:lstStyle/>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&lt;?php</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 * Plugin Name:   	Plugin Name Here</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 * Plugin URI:    	</a:t>
            </a:r>
            <a:r>
              <a:rPr b="1" lang="en" sz="1200" u="sng">
                <a:solidFill>
                  <a:srgbClr val="FFFFFF"/>
                </a:solidFill>
                <a:latin typeface="Courier New"/>
                <a:ea typeface="Courier New"/>
                <a:cs typeface="Courier New"/>
                <a:sym typeface="Courier New"/>
                <a:hlinkClick r:id="rId4"/>
              </a:rPr>
              <a:t>https://example</a:t>
            </a:r>
            <a:r>
              <a:rPr b="1" lang="en" sz="1200" u="sng">
                <a:solidFill>
                  <a:srgbClr val="FFFFFF"/>
                </a:solidFill>
                <a:latin typeface="Courier New"/>
                <a:ea typeface="Courier New"/>
                <a:cs typeface="Courier New"/>
                <a:sym typeface="Courier New"/>
              </a:rPr>
              <a:t>.com/plugin</a:t>
            </a:r>
            <a:endParaRPr b="1" sz="1200" u="sng">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 * Description:   	What it does here</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 * Version:       	1.0.0</a:t>
            </a:r>
            <a:endParaRPr b="1" sz="1200">
              <a:solidFill>
                <a:srgbClr val="FFFFFF"/>
              </a:solidFill>
              <a:latin typeface="Courier New"/>
              <a:ea typeface="Courier New"/>
              <a:cs typeface="Courier New"/>
              <a:sym typeface="Courier New"/>
            </a:endParaRPr>
          </a:p>
          <a:p>
            <a:pPr indent="0" lvl="0" marL="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 * Requires at least: 5.2</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 * Requires PHP:  	7.2</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 * Author:        	Own Your WordPress</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 * Author URI:    	</a:t>
            </a:r>
            <a:r>
              <a:rPr b="1" lang="en" sz="1200" u="sng">
                <a:solidFill>
                  <a:srgbClr val="FFFFFF"/>
                </a:solidFill>
                <a:latin typeface="Courier New"/>
                <a:ea typeface="Courier New"/>
                <a:cs typeface="Courier New"/>
                <a:sym typeface="Courier New"/>
                <a:hlinkClick r:id="rId5"/>
              </a:rPr>
              <a:t>https://</a:t>
            </a:r>
            <a:r>
              <a:rPr b="1" lang="en" sz="1200" u="sng">
                <a:solidFill>
                  <a:srgbClr val="FFFFFF"/>
                </a:solidFill>
                <a:latin typeface="Courier New"/>
                <a:ea typeface="Courier New"/>
                <a:cs typeface="Courier New"/>
                <a:sym typeface="Courier New"/>
              </a:rPr>
              <a:t>kittenkamala.com</a:t>
            </a:r>
            <a:endParaRPr b="1" sz="1200" u="sng">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 * License:       	GPL v2 or later</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 * License URI:   	</a:t>
            </a:r>
            <a:r>
              <a:rPr b="1" lang="en" sz="1200" u="sng">
                <a:solidFill>
                  <a:srgbClr val="FFFFFF"/>
                </a:solidFill>
                <a:latin typeface="Courier New"/>
                <a:ea typeface="Courier New"/>
                <a:cs typeface="Courier New"/>
                <a:sym typeface="Courier New"/>
                <a:hlinkClick r:id="rId6"/>
              </a:rPr>
              <a:t>https://www.gnu.org/licenses/gpl-2.0.html</a:t>
            </a:r>
            <a:endParaRPr b="1" sz="1200" u="sng">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 * Text Domain:   	plugin-name-here</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t/>
            </a:r>
            <a:endParaRPr b="1" sz="1200">
              <a:solidFill>
                <a:srgbClr val="FFFFFF"/>
              </a:solidFill>
              <a:latin typeface="Courier New"/>
              <a:ea typeface="Courier New"/>
              <a:cs typeface="Courier New"/>
              <a:sym typeface="Courier New"/>
            </a:endParaRPr>
          </a:p>
          <a:p>
            <a:pPr indent="0" lvl="0" marL="0" rtl="0" algn="l">
              <a:spcBef>
                <a:spcPts val="0"/>
              </a:spcBef>
              <a:spcAft>
                <a:spcPts val="0"/>
              </a:spcAft>
              <a:buNone/>
            </a:pPr>
            <a:r>
              <a:t/>
            </a:r>
            <a:endParaRPr sz="1200">
              <a:solidFill>
                <a:srgbClr val="F3F3F3"/>
              </a:solidFill>
            </a:endParaRPr>
          </a:p>
          <a:p>
            <a:pPr indent="0" lvl="0" marL="457200" rtl="0" algn="l">
              <a:spcBef>
                <a:spcPts val="0"/>
              </a:spcBef>
              <a:spcAft>
                <a:spcPts val="0"/>
              </a:spcAft>
              <a:buNone/>
            </a:pPr>
            <a:r>
              <a:t/>
            </a:r>
            <a:endParaRPr sz="1200">
              <a:solidFill>
                <a:srgbClr val="F3F3F3"/>
              </a:solidFill>
            </a:endParaRPr>
          </a:p>
          <a:p>
            <a:pPr indent="0" lvl="0" marL="457200" rtl="0" algn="l">
              <a:spcBef>
                <a:spcPts val="0"/>
              </a:spcBef>
              <a:spcAft>
                <a:spcPts val="0"/>
              </a:spcAft>
              <a:buNone/>
            </a:pPr>
            <a:r>
              <a:t/>
            </a:r>
            <a:endParaRPr sz="1200">
              <a:solidFill>
                <a:srgbClr val="F3F3F3"/>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pic>
        <p:nvPicPr>
          <p:cNvPr id="281" name="Google Shape;281;p43"/>
          <p:cNvPicPr preferRelativeResize="0"/>
          <p:nvPr/>
        </p:nvPicPr>
        <p:blipFill rotWithShape="1">
          <a:blip r:embed="rId3">
            <a:alphaModFix amt="19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282" name="Google Shape;282;p43"/>
          <p:cNvSpPr txBox="1"/>
          <p:nvPr>
            <p:ph type="title"/>
          </p:nvPr>
        </p:nvSpPr>
        <p:spPr>
          <a:xfrm>
            <a:off x="458450" y="476050"/>
            <a:ext cx="7861500" cy="8568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FFFF"/>
                </a:solidFill>
              </a:rPr>
              <a:t>Plugin Activate, Deactive, Uninstall </a:t>
            </a:r>
            <a:endParaRPr sz="3600">
              <a:solidFill>
                <a:srgbClr val="00FFFF"/>
              </a:solidFill>
            </a:endParaRPr>
          </a:p>
          <a:p>
            <a:pPr indent="0" lvl="0" marL="0" rtl="0" algn="l">
              <a:spcBef>
                <a:spcPts val="0"/>
              </a:spcBef>
              <a:spcAft>
                <a:spcPts val="0"/>
              </a:spcAft>
              <a:buNone/>
            </a:pPr>
            <a:r>
              <a:t/>
            </a:r>
            <a:endParaRPr sz="1400">
              <a:solidFill>
                <a:srgbClr val="FFFFFF"/>
              </a:solidFill>
            </a:endParaRPr>
          </a:p>
          <a:p>
            <a:pPr indent="0" lvl="0" marL="0" rtl="0" algn="l">
              <a:spcBef>
                <a:spcPts val="0"/>
              </a:spcBef>
              <a:spcAft>
                <a:spcPts val="0"/>
              </a:spcAft>
              <a:buNone/>
            </a:pPr>
            <a:r>
              <a:t/>
            </a:r>
            <a:endParaRPr sz="1400">
              <a:solidFill>
                <a:srgbClr val="FFFFFF"/>
              </a:solidFill>
            </a:endParaRPr>
          </a:p>
          <a:p>
            <a:pPr indent="0" lvl="0" marL="457200" rtl="0" algn="l">
              <a:spcBef>
                <a:spcPts val="0"/>
              </a:spcBef>
              <a:spcAft>
                <a:spcPts val="0"/>
              </a:spcAft>
              <a:buNone/>
            </a:pPr>
            <a:r>
              <a:t/>
            </a:r>
            <a:endParaRPr sz="1400">
              <a:solidFill>
                <a:srgbClr val="F3F3F3"/>
              </a:solidFill>
            </a:endParaRPr>
          </a:p>
          <a:p>
            <a:pPr indent="0" lvl="0" marL="457200" rtl="0" algn="l">
              <a:spcBef>
                <a:spcPts val="0"/>
              </a:spcBef>
              <a:spcAft>
                <a:spcPts val="0"/>
              </a:spcAft>
              <a:buNone/>
            </a:pPr>
            <a:r>
              <a:t/>
            </a:r>
            <a:endParaRPr sz="1800">
              <a:solidFill>
                <a:srgbClr val="FF0000"/>
              </a:solidFill>
            </a:endParaRPr>
          </a:p>
          <a:p>
            <a:pPr indent="457200" lvl="0" marL="0" marR="228600" rtl="0" algn="l">
              <a:lnSpc>
                <a:spcPct val="160000"/>
              </a:lnSpc>
              <a:spcBef>
                <a:spcPts val="0"/>
              </a:spcBef>
              <a:spcAft>
                <a:spcPts val="0"/>
              </a:spcAft>
              <a:buNone/>
            </a:pPr>
            <a:r>
              <a:rPr b="1" lang="en" sz="1600">
                <a:solidFill>
                  <a:srgbClr val="FF0000"/>
                </a:solidFill>
                <a:latin typeface="Courier New"/>
                <a:ea typeface="Courier New"/>
                <a:cs typeface="Courier New"/>
                <a:sym typeface="Courier New"/>
              </a:rPr>
              <a:t>register_activation_hook( __FILE__, 'prefix_function' );</a:t>
            </a:r>
            <a:endParaRPr b="1" sz="1600">
              <a:solidFill>
                <a:srgbClr val="FF0000"/>
              </a:solidFill>
              <a:latin typeface="Courier New"/>
              <a:ea typeface="Courier New"/>
              <a:cs typeface="Courier New"/>
              <a:sym typeface="Courier New"/>
            </a:endParaRPr>
          </a:p>
          <a:p>
            <a:pPr indent="457200" lvl="0" marL="0" marR="228600" rtl="0" algn="l">
              <a:lnSpc>
                <a:spcPct val="160000"/>
              </a:lnSpc>
              <a:spcBef>
                <a:spcPts val="1800"/>
              </a:spcBef>
              <a:spcAft>
                <a:spcPts val="0"/>
              </a:spcAft>
              <a:buNone/>
            </a:pPr>
            <a:r>
              <a:rPr b="1" lang="en" sz="1600">
                <a:solidFill>
                  <a:srgbClr val="FF0000"/>
                </a:solidFill>
                <a:latin typeface="Courier New"/>
                <a:ea typeface="Courier New"/>
                <a:cs typeface="Courier New"/>
                <a:sym typeface="Courier New"/>
              </a:rPr>
              <a:t>register_deactivation_hook( __FILE__, 'prefix_function');</a:t>
            </a:r>
            <a:endParaRPr b="1" sz="1600">
              <a:solidFill>
                <a:srgbClr val="FF0000"/>
              </a:solidFill>
              <a:latin typeface="Courier New"/>
              <a:ea typeface="Courier New"/>
              <a:cs typeface="Courier New"/>
              <a:sym typeface="Courier New"/>
            </a:endParaRPr>
          </a:p>
          <a:p>
            <a:pPr indent="457200" lvl="0" marL="0" marR="228600" rtl="0" algn="l">
              <a:lnSpc>
                <a:spcPct val="160000"/>
              </a:lnSpc>
              <a:spcBef>
                <a:spcPts val="1800"/>
              </a:spcBef>
              <a:spcAft>
                <a:spcPts val="0"/>
              </a:spcAft>
              <a:buNone/>
            </a:pPr>
            <a:r>
              <a:rPr b="1" lang="en" sz="1600">
                <a:solidFill>
                  <a:srgbClr val="FF0000"/>
                </a:solidFill>
                <a:latin typeface="Courier New"/>
                <a:ea typeface="Courier New"/>
                <a:cs typeface="Courier New"/>
                <a:sym typeface="Courier New"/>
              </a:rPr>
              <a:t>register_uninstall_hook(__FILE__, 'prefix_function');</a:t>
            </a:r>
            <a:endParaRPr b="1" sz="1600">
              <a:solidFill>
                <a:srgbClr val="FF0000"/>
              </a:solidFill>
              <a:latin typeface="Courier New"/>
              <a:ea typeface="Courier New"/>
              <a:cs typeface="Courier New"/>
              <a:sym typeface="Courier New"/>
            </a:endParaRPr>
          </a:p>
          <a:p>
            <a:pPr indent="0" lvl="0" marL="228600" marR="228600" rtl="0" algn="l">
              <a:lnSpc>
                <a:spcPct val="160000"/>
              </a:lnSpc>
              <a:spcBef>
                <a:spcPts val="1800"/>
              </a:spcBef>
              <a:spcAft>
                <a:spcPts val="0"/>
              </a:spcAft>
              <a:buNone/>
            </a:pPr>
            <a:r>
              <a:t/>
            </a:r>
            <a:endParaRPr b="1" sz="1800">
              <a:solidFill>
                <a:srgbClr val="FF0000"/>
              </a:solidFill>
              <a:latin typeface="Courier New"/>
              <a:ea typeface="Courier New"/>
              <a:cs typeface="Courier New"/>
              <a:sym typeface="Courier New"/>
            </a:endParaRPr>
          </a:p>
          <a:p>
            <a:pPr indent="0" lvl="0" marL="457200" rtl="0" algn="l">
              <a:spcBef>
                <a:spcPts val="1800"/>
              </a:spcBef>
              <a:spcAft>
                <a:spcPts val="0"/>
              </a:spcAft>
              <a:buNone/>
            </a:pPr>
            <a:r>
              <a:t/>
            </a:r>
            <a:endParaRPr sz="1400">
              <a:solidFill>
                <a:srgbClr val="00FFFF"/>
              </a:solidFill>
            </a:endParaRPr>
          </a:p>
          <a:p>
            <a:pPr indent="0" lvl="0" marL="457200" rtl="0" algn="l">
              <a:spcBef>
                <a:spcPts val="0"/>
              </a:spcBef>
              <a:spcAft>
                <a:spcPts val="0"/>
              </a:spcAft>
              <a:buNone/>
            </a:pPr>
            <a:r>
              <a:t/>
            </a:r>
            <a:endParaRPr sz="1400">
              <a:solidFill>
                <a:srgbClr val="F3F3F3"/>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id="287" name="Google Shape;287;p44"/>
          <p:cNvPicPr preferRelativeResize="0"/>
          <p:nvPr/>
        </p:nvPicPr>
        <p:blipFill rotWithShape="1">
          <a:blip r:embed="rId3">
            <a:alphaModFix amt="19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288" name="Google Shape;288;p44"/>
          <p:cNvSpPr txBox="1"/>
          <p:nvPr>
            <p:ph type="title"/>
          </p:nvPr>
        </p:nvSpPr>
        <p:spPr>
          <a:xfrm>
            <a:off x="1359175" y="884925"/>
            <a:ext cx="2977500" cy="29541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FFFF"/>
                </a:solidFill>
              </a:rPr>
              <a:t>WordPress</a:t>
            </a:r>
            <a:endParaRPr sz="3600">
              <a:solidFill>
                <a:srgbClr val="00FFFF"/>
              </a:solidFill>
            </a:endParaRPr>
          </a:p>
          <a:p>
            <a:pPr indent="0" lvl="0" marL="0" rtl="0" algn="l">
              <a:spcBef>
                <a:spcPts val="0"/>
              </a:spcBef>
              <a:spcAft>
                <a:spcPts val="0"/>
              </a:spcAft>
              <a:buNone/>
            </a:pPr>
            <a:r>
              <a:rPr lang="en" sz="3600">
                <a:solidFill>
                  <a:srgbClr val="00FFFF"/>
                </a:solidFill>
              </a:rPr>
              <a:t>Themes </a:t>
            </a:r>
            <a:endParaRPr sz="3600">
              <a:solidFill>
                <a:srgbClr val="00FF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89" name="Google Shape;289;p44"/>
          <p:cNvSpPr txBox="1"/>
          <p:nvPr/>
        </p:nvSpPr>
        <p:spPr>
          <a:xfrm>
            <a:off x="4572000" y="522000"/>
            <a:ext cx="4113600" cy="4621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3F3F3"/>
              </a:buClr>
              <a:buSzPts val="1400"/>
              <a:buChar char="●"/>
            </a:pPr>
            <a:r>
              <a:rPr lang="en">
                <a:solidFill>
                  <a:srgbClr val="F3F3F3"/>
                </a:solidFill>
              </a:rPr>
              <a:t>WordPress themes live in the /wp-content/themes folder. </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WordPress themes are made of multiple template files within the theme folder.</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An index.php file is required in all themes</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Most themes contain multiple files and folders</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Template hierarchy determines what file is loaded for a request</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The web server reads the php code and outputs html to the front end. </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The content displayed on the page is pulled based on post type, which is a value stored in the WordPress database. </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Custom Post Types are often created for creating and managing custom content displayed by the theme.</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Default post types are ‘page’ and ‘post’ and are stored in the wp_posts table. </a:t>
            </a:r>
            <a:endParaRPr>
              <a:solidFill>
                <a:srgbClr val="F3F3F3"/>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pic>
        <p:nvPicPr>
          <p:cNvPr id="294" name="Google Shape;294;p45"/>
          <p:cNvPicPr preferRelativeResize="0"/>
          <p:nvPr/>
        </p:nvPicPr>
        <p:blipFill rotWithShape="1">
          <a:blip r:embed="rId3">
            <a:alphaModFix amt="19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295" name="Google Shape;295;p45"/>
          <p:cNvSpPr txBox="1"/>
          <p:nvPr>
            <p:ph type="title"/>
          </p:nvPr>
        </p:nvSpPr>
        <p:spPr>
          <a:xfrm>
            <a:off x="1359175" y="884925"/>
            <a:ext cx="2977500" cy="29541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FFFF"/>
                </a:solidFill>
              </a:rPr>
              <a:t>Theme Structure</a:t>
            </a:r>
            <a:endParaRPr sz="3600">
              <a:solidFill>
                <a:srgbClr val="00FF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96" name="Google Shape;296;p45"/>
          <p:cNvSpPr txBox="1"/>
          <p:nvPr/>
        </p:nvSpPr>
        <p:spPr>
          <a:xfrm>
            <a:off x="4026825" y="522000"/>
            <a:ext cx="4658700" cy="4621500"/>
          </a:xfrm>
          <a:prstGeom prst="rect">
            <a:avLst/>
          </a:prstGeom>
          <a:noFill/>
          <a:ln>
            <a:noFill/>
          </a:ln>
        </p:spPr>
        <p:txBody>
          <a:bodyPr anchorCtr="0" anchor="t" bIns="91425" lIns="91425" spcFirstLastPara="1" rIns="91425" wrap="square" tIns="91425">
            <a:noAutofit/>
          </a:bodyPr>
          <a:lstStyle/>
          <a:p>
            <a:pPr indent="0" lvl="0" marL="127000" marR="127000" rtl="0" algn="l">
              <a:lnSpc>
                <a:spcPct val="115000"/>
              </a:lnSpc>
              <a:spcBef>
                <a:spcPts val="0"/>
              </a:spcBef>
              <a:spcAft>
                <a:spcPts val="0"/>
              </a:spcAft>
              <a:buNone/>
            </a:pPr>
            <a:r>
              <a:rPr b="1" lang="en">
                <a:solidFill>
                  <a:srgbClr val="FFFFFF"/>
                </a:solidFill>
                <a:latin typeface="Courier New"/>
                <a:ea typeface="Courier New"/>
                <a:cs typeface="Courier New"/>
                <a:sym typeface="Courier New"/>
              </a:rPr>
              <a:t>/assets </a:t>
            </a:r>
            <a:endParaRPr b="1">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a:solidFill>
                  <a:srgbClr val="FFFFFF"/>
                </a:solidFill>
                <a:latin typeface="Courier New"/>
                <a:ea typeface="Courier New"/>
                <a:cs typeface="Courier New"/>
                <a:sym typeface="Courier New"/>
              </a:rPr>
              <a:t>      /css (contains css files)</a:t>
            </a:r>
            <a:endParaRPr b="1">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a:solidFill>
                  <a:srgbClr val="FFFFFF"/>
                </a:solidFill>
                <a:latin typeface="Courier New"/>
                <a:ea typeface="Courier New"/>
                <a:cs typeface="Courier New"/>
                <a:sym typeface="Courier New"/>
              </a:rPr>
              <a:t>      /images (contains image files)</a:t>
            </a:r>
            <a:endParaRPr b="1">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a:solidFill>
                  <a:srgbClr val="FFFFFF"/>
                </a:solidFill>
                <a:latin typeface="Courier New"/>
                <a:ea typeface="Courier New"/>
                <a:cs typeface="Courier New"/>
                <a:sym typeface="Courier New"/>
              </a:rPr>
              <a:t>      /js (contains js files)</a:t>
            </a:r>
            <a:endParaRPr b="1">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a:solidFill>
                  <a:srgbClr val="FFFFFF"/>
                </a:solidFill>
                <a:latin typeface="Courier New"/>
                <a:ea typeface="Courier New"/>
                <a:cs typeface="Courier New"/>
                <a:sym typeface="Courier New"/>
              </a:rPr>
              <a:t>/inc (contains custom functions/files)</a:t>
            </a:r>
            <a:endParaRPr b="1">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a:solidFill>
                  <a:srgbClr val="FFFFFF"/>
                </a:solidFill>
                <a:latin typeface="Courier New"/>
                <a:ea typeface="Courier New"/>
                <a:cs typeface="Courier New"/>
                <a:sym typeface="Courier New"/>
              </a:rPr>
              <a:t>/template-parts </a:t>
            </a:r>
            <a:endParaRPr b="1">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a:solidFill>
                  <a:srgbClr val="FFFFFF"/>
                </a:solidFill>
                <a:latin typeface="Courier New"/>
                <a:ea typeface="Courier New"/>
                <a:cs typeface="Courier New"/>
                <a:sym typeface="Courier New"/>
              </a:rPr>
              <a:t>      /footer (footer files)</a:t>
            </a:r>
            <a:endParaRPr b="1">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a:solidFill>
                  <a:srgbClr val="FFFFFF"/>
                </a:solidFill>
                <a:latin typeface="Courier New"/>
                <a:ea typeface="Courier New"/>
                <a:cs typeface="Courier New"/>
                <a:sym typeface="Courier New"/>
              </a:rPr>
              <a:t>      /header (header files)</a:t>
            </a:r>
            <a:endParaRPr b="1">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a:solidFill>
                  <a:srgbClr val="FFFFFF"/>
                </a:solidFill>
                <a:latin typeface="Courier New"/>
                <a:ea typeface="Courier New"/>
                <a:cs typeface="Courier New"/>
                <a:sym typeface="Courier New"/>
              </a:rPr>
              <a:t>      /navigation (nav menu files)</a:t>
            </a:r>
            <a:endParaRPr b="1">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a:solidFill>
                  <a:srgbClr val="FFFFFF"/>
                </a:solidFill>
                <a:latin typeface="Courier New"/>
                <a:ea typeface="Courier New"/>
                <a:cs typeface="Courier New"/>
                <a:sym typeface="Courier New"/>
              </a:rPr>
              <a:t>      /page (page template files)</a:t>
            </a:r>
            <a:endParaRPr b="1">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a:solidFill>
                  <a:srgbClr val="FFFFFF"/>
                </a:solidFill>
                <a:latin typeface="Courier New"/>
                <a:ea typeface="Courier New"/>
                <a:cs typeface="Courier New"/>
                <a:sym typeface="Courier New"/>
              </a:rPr>
              <a:t>      /post (post template files)</a:t>
            </a:r>
            <a:endParaRPr b="1">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a:solidFill>
                  <a:srgbClr val="FFFFFF"/>
                </a:solidFill>
                <a:latin typeface="Courier New"/>
                <a:ea typeface="Courier New"/>
                <a:cs typeface="Courier New"/>
                <a:sym typeface="Courier New"/>
              </a:rPr>
              <a:t>404.php</a:t>
            </a:r>
            <a:endParaRPr b="1">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a:solidFill>
                  <a:srgbClr val="FFFFFF"/>
                </a:solidFill>
                <a:latin typeface="Courier New"/>
                <a:ea typeface="Courier New"/>
                <a:cs typeface="Courier New"/>
                <a:sym typeface="Courier New"/>
              </a:rPr>
              <a:t>Archive.php</a:t>
            </a:r>
            <a:endParaRPr b="1">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a:solidFill>
                  <a:srgbClr val="FFFFFF"/>
                </a:solidFill>
                <a:latin typeface="Courier New"/>
                <a:ea typeface="Courier New"/>
                <a:cs typeface="Courier New"/>
                <a:sym typeface="Courier New"/>
              </a:rPr>
              <a:t>style.css</a:t>
            </a:r>
            <a:endParaRPr b="1">
              <a:solidFill>
                <a:srgbClr val="FFFFFF"/>
              </a:solidFill>
              <a:latin typeface="Courier New"/>
              <a:ea typeface="Courier New"/>
              <a:cs typeface="Courier New"/>
              <a:sym typeface="Courier New"/>
            </a:endParaRPr>
          </a:p>
          <a:p>
            <a:pPr indent="0" lvl="0" marL="914400" rtl="0" algn="l">
              <a:spcBef>
                <a:spcPts val="0"/>
              </a:spcBef>
              <a:spcAft>
                <a:spcPts val="0"/>
              </a:spcAft>
              <a:buNone/>
            </a:pPr>
            <a:r>
              <a:t/>
            </a:r>
            <a:endParaRPr>
              <a:solidFill>
                <a:srgbClr val="F3F3F3"/>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pic>
        <p:nvPicPr>
          <p:cNvPr id="301" name="Google Shape;301;p46"/>
          <p:cNvPicPr preferRelativeResize="0"/>
          <p:nvPr/>
        </p:nvPicPr>
        <p:blipFill rotWithShape="1">
          <a:blip r:embed="rId3">
            <a:alphaModFix amt="19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302" name="Google Shape;302;p46"/>
          <p:cNvSpPr txBox="1"/>
          <p:nvPr>
            <p:ph type="title"/>
          </p:nvPr>
        </p:nvSpPr>
        <p:spPr>
          <a:xfrm>
            <a:off x="1359175" y="884925"/>
            <a:ext cx="2977500" cy="29541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FFFF"/>
                </a:solidFill>
              </a:rPr>
              <a:t>Theme Template</a:t>
            </a:r>
            <a:endParaRPr sz="3600">
              <a:solidFill>
                <a:srgbClr val="00FFFF"/>
              </a:solidFill>
            </a:endParaRPr>
          </a:p>
          <a:p>
            <a:pPr indent="0" lvl="0" marL="0" rtl="0" algn="l">
              <a:spcBef>
                <a:spcPts val="0"/>
              </a:spcBef>
              <a:spcAft>
                <a:spcPts val="0"/>
              </a:spcAft>
              <a:buNone/>
            </a:pPr>
            <a:r>
              <a:rPr lang="en" sz="3600">
                <a:solidFill>
                  <a:srgbClr val="00FFFF"/>
                </a:solidFill>
              </a:rPr>
              <a:t>Files and partials</a:t>
            </a:r>
            <a:endParaRPr/>
          </a:p>
          <a:p>
            <a:pPr indent="0" lvl="0" marL="0" rtl="0" algn="l">
              <a:spcBef>
                <a:spcPts val="0"/>
              </a:spcBef>
              <a:spcAft>
                <a:spcPts val="0"/>
              </a:spcAft>
              <a:buNone/>
            </a:pPr>
            <a:r>
              <a:t/>
            </a:r>
            <a:endParaRPr/>
          </a:p>
        </p:txBody>
      </p:sp>
      <p:sp>
        <p:nvSpPr>
          <p:cNvPr id="303" name="Google Shape;303;p46"/>
          <p:cNvSpPr txBox="1"/>
          <p:nvPr/>
        </p:nvSpPr>
        <p:spPr>
          <a:xfrm>
            <a:off x="4572000" y="706250"/>
            <a:ext cx="4113600" cy="4621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3F3F3"/>
              </a:buClr>
              <a:buSzPts val="1400"/>
              <a:buChar char="●"/>
            </a:pPr>
            <a:r>
              <a:rPr lang="en">
                <a:solidFill>
                  <a:srgbClr val="F3F3F3"/>
                </a:solidFill>
              </a:rPr>
              <a:t>A template file is used to create a layout for certain page and post types.</a:t>
            </a:r>
            <a:endParaRPr>
              <a:solidFill>
                <a:srgbClr val="F3F3F3"/>
              </a:solidFill>
            </a:endParaRPr>
          </a:p>
          <a:p>
            <a:pPr indent="0" lvl="0" marL="914400" rtl="0" algn="l">
              <a:spcBef>
                <a:spcPts val="0"/>
              </a:spcBef>
              <a:spcAft>
                <a:spcPts val="0"/>
              </a:spcAft>
              <a:buNone/>
            </a:pPr>
            <a:r>
              <a:t/>
            </a:r>
            <a:endParaRPr>
              <a:solidFill>
                <a:srgbClr val="F3F3F3"/>
              </a:solidFill>
            </a:endParaRPr>
          </a:p>
          <a:p>
            <a:pPr indent="0" lvl="0" marL="914400" rtl="0" algn="l">
              <a:spcBef>
                <a:spcPts val="0"/>
              </a:spcBef>
              <a:spcAft>
                <a:spcPts val="0"/>
              </a:spcAft>
              <a:buNone/>
            </a:pPr>
            <a:r>
              <a:rPr lang="en">
                <a:solidFill>
                  <a:srgbClr val="F3F3F3"/>
                </a:solidFill>
              </a:rPr>
              <a:t>index.php</a:t>
            </a:r>
            <a:endParaRPr>
              <a:solidFill>
                <a:srgbClr val="F3F3F3"/>
              </a:solidFill>
            </a:endParaRPr>
          </a:p>
          <a:p>
            <a:pPr indent="0" lvl="0" marL="914400" rtl="0" algn="l">
              <a:spcBef>
                <a:spcPts val="0"/>
              </a:spcBef>
              <a:spcAft>
                <a:spcPts val="0"/>
              </a:spcAft>
              <a:buNone/>
            </a:pPr>
            <a:r>
              <a:rPr lang="en">
                <a:solidFill>
                  <a:srgbClr val="F3F3F3"/>
                </a:solidFill>
              </a:rPr>
              <a:t>home.php</a:t>
            </a:r>
            <a:endParaRPr>
              <a:solidFill>
                <a:srgbClr val="F3F3F3"/>
              </a:solidFill>
            </a:endParaRPr>
          </a:p>
          <a:p>
            <a:pPr indent="0" lvl="0" marL="914400" rtl="0" algn="l">
              <a:spcBef>
                <a:spcPts val="0"/>
              </a:spcBef>
              <a:spcAft>
                <a:spcPts val="0"/>
              </a:spcAft>
              <a:buNone/>
            </a:pPr>
            <a:r>
              <a:rPr lang="en">
                <a:solidFill>
                  <a:srgbClr val="F3F3F3"/>
                </a:solidFill>
              </a:rPr>
              <a:t>single.php</a:t>
            </a:r>
            <a:endParaRPr>
              <a:solidFill>
                <a:srgbClr val="F3F3F3"/>
              </a:solidFill>
            </a:endParaRPr>
          </a:p>
          <a:p>
            <a:pPr indent="0" lvl="0" marL="914400" rtl="0" algn="l">
              <a:spcBef>
                <a:spcPts val="0"/>
              </a:spcBef>
              <a:spcAft>
                <a:spcPts val="0"/>
              </a:spcAft>
              <a:buNone/>
            </a:pPr>
            <a:r>
              <a:rPr lang="en">
                <a:solidFill>
                  <a:srgbClr val="F3F3F3"/>
                </a:solidFill>
              </a:rPr>
              <a:t>single-(post-type).php</a:t>
            </a:r>
            <a:endParaRPr>
              <a:solidFill>
                <a:srgbClr val="F3F3F3"/>
              </a:solidFill>
            </a:endParaRPr>
          </a:p>
          <a:p>
            <a:pPr indent="0" lvl="0" marL="914400" rtl="0" algn="l">
              <a:spcBef>
                <a:spcPts val="0"/>
              </a:spcBef>
              <a:spcAft>
                <a:spcPts val="0"/>
              </a:spcAft>
              <a:buNone/>
            </a:pPr>
            <a:r>
              <a:rPr lang="en">
                <a:solidFill>
                  <a:srgbClr val="F3F3F3"/>
                </a:solidFill>
              </a:rPr>
              <a:t>page.php</a:t>
            </a:r>
            <a:endParaRPr>
              <a:solidFill>
                <a:srgbClr val="F3F3F3"/>
              </a:solidFill>
            </a:endParaRPr>
          </a:p>
          <a:p>
            <a:pPr indent="0" lvl="0" marL="914400" rtl="0" algn="l">
              <a:spcBef>
                <a:spcPts val="0"/>
              </a:spcBef>
              <a:spcAft>
                <a:spcPts val="0"/>
              </a:spcAft>
              <a:buNone/>
            </a:pPr>
            <a:r>
              <a:rPr lang="en">
                <a:solidFill>
                  <a:srgbClr val="F3F3F3"/>
                </a:solidFill>
              </a:rPr>
              <a:t>comments.php</a:t>
            </a:r>
            <a:endParaRPr>
              <a:solidFill>
                <a:srgbClr val="F3F3F3"/>
              </a:solidFill>
            </a:endParaRPr>
          </a:p>
          <a:p>
            <a:pPr indent="0" lvl="0" marL="914400" rtl="0" algn="l">
              <a:spcBef>
                <a:spcPts val="0"/>
              </a:spcBef>
              <a:spcAft>
                <a:spcPts val="0"/>
              </a:spcAft>
              <a:buNone/>
            </a:pPr>
            <a:r>
              <a:t/>
            </a:r>
            <a:endParaRPr>
              <a:solidFill>
                <a:srgbClr val="F3F3F3"/>
              </a:solidFill>
            </a:endParaRPr>
          </a:p>
          <a:p>
            <a:pPr indent="-317500" lvl="0" marL="457200" rtl="0" algn="l">
              <a:spcBef>
                <a:spcPts val="0"/>
              </a:spcBef>
              <a:spcAft>
                <a:spcPts val="0"/>
              </a:spcAft>
              <a:buClr>
                <a:srgbClr val="F3F3F3"/>
              </a:buClr>
              <a:buSzPts val="1400"/>
              <a:buChar char="●"/>
            </a:pPr>
            <a:r>
              <a:rPr lang="en">
                <a:solidFill>
                  <a:srgbClr val="F3F3F3"/>
                </a:solidFill>
              </a:rPr>
              <a:t>A template partial is used to create just part of a page such as the header and footer, which can then be loaded globally on the entire website, or called dynamically. </a:t>
            </a:r>
            <a:endParaRPr>
              <a:solidFill>
                <a:srgbClr val="F3F3F3"/>
              </a:solidFill>
            </a:endParaRPr>
          </a:p>
          <a:p>
            <a:pPr indent="0" lvl="0" marL="914400" rtl="0" algn="l">
              <a:spcBef>
                <a:spcPts val="0"/>
              </a:spcBef>
              <a:spcAft>
                <a:spcPts val="0"/>
              </a:spcAft>
              <a:buNone/>
            </a:pPr>
            <a:r>
              <a:t/>
            </a:r>
            <a:endParaRPr>
              <a:solidFill>
                <a:srgbClr val="F3F3F3"/>
              </a:solidFill>
            </a:endParaRPr>
          </a:p>
          <a:p>
            <a:pPr indent="0" lvl="0" marL="914400" rtl="0" algn="l">
              <a:spcBef>
                <a:spcPts val="0"/>
              </a:spcBef>
              <a:spcAft>
                <a:spcPts val="0"/>
              </a:spcAft>
              <a:buNone/>
            </a:pPr>
            <a:r>
              <a:rPr lang="en">
                <a:solidFill>
                  <a:srgbClr val="F3F3F3"/>
                </a:solidFill>
              </a:rPr>
              <a:t>header.php</a:t>
            </a:r>
            <a:endParaRPr>
              <a:solidFill>
                <a:srgbClr val="F3F3F3"/>
              </a:solidFill>
            </a:endParaRPr>
          </a:p>
          <a:p>
            <a:pPr indent="0" lvl="0" marL="914400" rtl="0" algn="l">
              <a:spcBef>
                <a:spcPts val="0"/>
              </a:spcBef>
              <a:spcAft>
                <a:spcPts val="0"/>
              </a:spcAft>
              <a:buNone/>
            </a:pPr>
            <a:r>
              <a:rPr lang="en">
                <a:solidFill>
                  <a:srgbClr val="F3F3F3"/>
                </a:solidFill>
              </a:rPr>
              <a:t>footer.php</a:t>
            </a:r>
            <a:endParaRPr>
              <a:solidFill>
                <a:srgbClr val="F3F3F3"/>
              </a:solidFill>
            </a:endParaRPr>
          </a:p>
          <a:p>
            <a:pPr indent="0" lvl="0" marL="914400" rtl="0" algn="l">
              <a:spcBef>
                <a:spcPts val="0"/>
              </a:spcBef>
              <a:spcAft>
                <a:spcPts val="0"/>
              </a:spcAft>
              <a:buNone/>
            </a:pPr>
            <a:r>
              <a:rPr lang="en">
                <a:solidFill>
                  <a:srgbClr val="F3F3F3"/>
                </a:solidFill>
              </a:rPr>
              <a:t>sidebar.php</a:t>
            </a:r>
            <a:endParaRPr>
              <a:solidFill>
                <a:srgbClr val="F3F3F3"/>
              </a:solidFill>
            </a:endParaRPr>
          </a:p>
          <a:p>
            <a:pPr indent="0" lvl="0" marL="0" rtl="0" algn="l">
              <a:spcBef>
                <a:spcPts val="0"/>
              </a:spcBef>
              <a:spcAft>
                <a:spcPts val="0"/>
              </a:spcAft>
              <a:buNone/>
            </a:pPr>
            <a:r>
              <a:t/>
            </a:r>
            <a:endParaRPr>
              <a:solidFill>
                <a:srgbClr val="F3F3F3"/>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pic>
        <p:nvPicPr>
          <p:cNvPr id="308" name="Google Shape;308;p47"/>
          <p:cNvPicPr preferRelativeResize="0"/>
          <p:nvPr/>
        </p:nvPicPr>
        <p:blipFill rotWithShape="1">
          <a:blip r:embed="rId3">
            <a:alphaModFix amt="19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309" name="Google Shape;309;p47"/>
          <p:cNvSpPr txBox="1"/>
          <p:nvPr>
            <p:ph type="title"/>
          </p:nvPr>
        </p:nvSpPr>
        <p:spPr>
          <a:xfrm>
            <a:off x="1359175" y="884925"/>
            <a:ext cx="2977500" cy="29541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FFFF"/>
                </a:solidFill>
              </a:rPr>
              <a:t>Theme Template</a:t>
            </a:r>
            <a:endParaRPr sz="3600">
              <a:solidFill>
                <a:srgbClr val="00FFFF"/>
              </a:solidFill>
            </a:endParaRPr>
          </a:p>
          <a:p>
            <a:pPr indent="0" lvl="0" marL="0" rtl="0" algn="l">
              <a:spcBef>
                <a:spcPts val="0"/>
              </a:spcBef>
              <a:spcAft>
                <a:spcPts val="0"/>
              </a:spcAft>
              <a:buNone/>
            </a:pPr>
            <a:r>
              <a:rPr lang="en" sz="3600">
                <a:solidFill>
                  <a:srgbClr val="00FFFF"/>
                </a:solidFill>
              </a:rPr>
              <a:t>Functions</a:t>
            </a:r>
            <a:endParaRPr/>
          </a:p>
          <a:p>
            <a:pPr indent="0" lvl="0" marL="0" rtl="0" algn="l">
              <a:spcBef>
                <a:spcPts val="0"/>
              </a:spcBef>
              <a:spcAft>
                <a:spcPts val="0"/>
              </a:spcAft>
              <a:buNone/>
            </a:pPr>
            <a:r>
              <a:t/>
            </a:r>
            <a:endParaRPr/>
          </a:p>
        </p:txBody>
      </p:sp>
      <p:sp>
        <p:nvSpPr>
          <p:cNvPr id="310" name="Google Shape;310;p47"/>
          <p:cNvSpPr txBox="1"/>
          <p:nvPr/>
        </p:nvSpPr>
        <p:spPr>
          <a:xfrm>
            <a:off x="4572000" y="706250"/>
            <a:ext cx="4113600" cy="4621500"/>
          </a:xfrm>
          <a:prstGeom prst="rect">
            <a:avLst/>
          </a:prstGeom>
          <a:noFill/>
          <a:ln>
            <a:noFill/>
          </a:ln>
        </p:spPr>
        <p:txBody>
          <a:bodyPr anchorCtr="0" anchor="t" bIns="91425" lIns="91425" spcFirstLastPara="1" rIns="91425" wrap="square" tIns="91425">
            <a:noAutofit/>
          </a:bodyPr>
          <a:lstStyle/>
          <a:p>
            <a:pPr indent="-317500" lvl="0" marL="876300" rtl="0" algn="l">
              <a:lnSpc>
                <a:spcPct val="160000"/>
              </a:lnSpc>
              <a:spcBef>
                <a:spcPts val="0"/>
              </a:spcBef>
              <a:spcAft>
                <a:spcPts val="0"/>
              </a:spcAft>
              <a:buClr>
                <a:srgbClr val="FFFFFF"/>
              </a:buClr>
              <a:buSzPts val="1400"/>
              <a:buChar char="●"/>
            </a:pPr>
            <a:r>
              <a:rPr lang="en">
                <a:solidFill>
                  <a:srgbClr val="FFFFFF"/>
                </a:solidFill>
              </a:rPr>
              <a:t>To include the header: </a:t>
            </a:r>
            <a:r>
              <a:rPr lang="en">
                <a:solidFill>
                  <a:srgbClr val="FF0000"/>
                </a:solidFill>
                <a:uFill>
                  <a:noFill/>
                </a:uFill>
                <a:latin typeface="Courier New"/>
                <a:ea typeface="Courier New"/>
                <a:cs typeface="Courier New"/>
                <a:sym typeface="Courier New"/>
                <a:hlinkClick r:id="rId4"/>
              </a:rPr>
              <a:t>get_header()</a:t>
            </a:r>
            <a:endParaRPr>
              <a:solidFill>
                <a:srgbClr val="FF0000"/>
              </a:solidFill>
              <a:latin typeface="Courier New"/>
              <a:ea typeface="Courier New"/>
              <a:cs typeface="Courier New"/>
              <a:sym typeface="Courier New"/>
            </a:endParaRPr>
          </a:p>
          <a:p>
            <a:pPr indent="-317500" lvl="0" marL="876300" rtl="0" algn="l">
              <a:lnSpc>
                <a:spcPct val="160000"/>
              </a:lnSpc>
              <a:spcBef>
                <a:spcPts val="0"/>
              </a:spcBef>
              <a:spcAft>
                <a:spcPts val="0"/>
              </a:spcAft>
              <a:buClr>
                <a:srgbClr val="FFFFFF"/>
              </a:buClr>
              <a:buSzPts val="1400"/>
              <a:buChar char="●"/>
            </a:pPr>
            <a:r>
              <a:rPr lang="en">
                <a:solidFill>
                  <a:srgbClr val="FFFFFF"/>
                </a:solidFill>
              </a:rPr>
              <a:t>To include the sidebar: </a:t>
            </a:r>
            <a:r>
              <a:rPr lang="en">
                <a:solidFill>
                  <a:srgbClr val="FF0000"/>
                </a:solidFill>
                <a:uFill>
                  <a:noFill/>
                </a:uFill>
                <a:latin typeface="Courier New"/>
                <a:ea typeface="Courier New"/>
                <a:cs typeface="Courier New"/>
                <a:sym typeface="Courier New"/>
                <a:hlinkClick r:id="rId5"/>
              </a:rPr>
              <a:t>get_sidebar()</a:t>
            </a:r>
            <a:endParaRPr>
              <a:solidFill>
                <a:srgbClr val="FF0000"/>
              </a:solidFill>
              <a:latin typeface="Courier New"/>
              <a:ea typeface="Courier New"/>
              <a:cs typeface="Courier New"/>
              <a:sym typeface="Courier New"/>
            </a:endParaRPr>
          </a:p>
          <a:p>
            <a:pPr indent="-317500" lvl="0" marL="876300" rtl="0" algn="l">
              <a:lnSpc>
                <a:spcPct val="160000"/>
              </a:lnSpc>
              <a:spcBef>
                <a:spcPts val="0"/>
              </a:spcBef>
              <a:spcAft>
                <a:spcPts val="0"/>
              </a:spcAft>
              <a:buClr>
                <a:srgbClr val="FFFFFF"/>
              </a:buClr>
              <a:buSzPts val="1400"/>
              <a:buChar char="●"/>
            </a:pPr>
            <a:r>
              <a:rPr lang="en">
                <a:solidFill>
                  <a:srgbClr val="FFFFFF"/>
                </a:solidFill>
              </a:rPr>
              <a:t>To include the footer:   </a:t>
            </a:r>
            <a:r>
              <a:rPr lang="en">
                <a:solidFill>
                  <a:srgbClr val="FF0000"/>
                </a:solidFill>
                <a:uFill>
                  <a:noFill/>
                </a:uFill>
                <a:latin typeface="Courier New"/>
                <a:ea typeface="Courier New"/>
                <a:cs typeface="Courier New"/>
                <a:sym typeface="Courier New"/>
                <a:hlinkClick r:id="rId6"/>
              </a:rPr>
              <a:t>get_footer()</a:t>
            </a:r>
            <a:endParaRPr>
              <a:solidFill>
                <a:srgbClr val="FF0000"/>
              </a:solidFill>
              <a:latin typeface="Courier New"/>
              <a:ea typeface="Courier New"/>
              <a:cs typeface="Courier New"/>
              <a:sym typeface="Courier New"/>
            </a:endParaRPr>
          </a:p>
          <a:p>
            <a:pPr indent="-317500" lvl="0" marL="876300" rtl="0" algn="l">
              <a:lnSpc>
                <a:spcPct val="160000"/>
              </a:lnSpc>
              <a:spcBef>
                <a:spcPts val="0"/>
              </a:spcBef>
              <a:spcAft>
                <a:spcPts val="0"/>
              </a:spcAft>
              <a:buClr>
                <a:srgbClr val="FFFFFF"/>
              </a:buClr>
              <a:buSzPts val="1400"/>
              <a:buChar char="●"/>
            </a:pPr>
            <a:r>
              <a:rPr lang="en">
                <a:solidFill>
                  <a:srgbClr val="FFFFFF"/>
                </a:solidFill>
              </a:rPr>
              <a:t>To include the search form: </a:t>
            </a:r>
            <a:r>
              <a:rPr lang="en">
                <a:solidFill>
                  <a:srgbClr val="FF0000"/>
                </a:solidFill>
                <a:uFill>
                  <a:noFill/>
                </a:uFill>
                <a:latin typeface="Courier New"/>
                <a:ea typeface="Courier New"/>
                <a:cs typeface="Courier New"/>
                <a:sym typeface="Courier New"/>
                <a:hlinkClick r:id="rId7"/>
              </a:rPr>
              <a:t>get_search_form()</a:t>
            </a:r>
            <a:endParaRPr>
              <a:solidFill>
                <a:srgbClr val="FF0000"/>
              </a:solidFill>
              <a:latin typeface="Courier New"/>
              <a:ea typeface="Courier New"/>
              <a:cs typeface="Courier New"/>
              <a:sym typeface="Courier New"/>
            </a:endParaRPr>
          </a:p>
          <a:p>
            <a:pPr indent="-317500" lvl="0" marL="876300" rtl="0" algn="l">
              <a:lnSpc>
                <a:spcPct val="160000"/>
              </a:lnSpc>
              <a:spcBef>
                <a:spcPts val="0"/>
              </a:spcBef>
              <a:spcAft>
                <a:spcPts val="0"/>
              </a:spcAft>
              <a:buClr>
                <a:srgbClr val="FFFFFF"/>
              </a:buClr>
              <a:buSzPts val="1400"/>
              <a:buChar char="●"/>
            </a:pPr>
            <a:r>
              <a:rPr lang="en">
                <a:solidFill>
                  <a:srgbClr val="FFFFFF"/>
                </a:solidFill>
              </a:rPr>
              <a:t>To include custom theme files: </a:t>
            </a:r>
            <a:r>
              <a:rPr lang="en">
                <a:solidFill>
                  <a:srgbClr val="FF0000"/>
                </a:solidFill>
                <a:uFill>
                  <a:noFill/>
                </a:uFill>
                <a:latin typeface="Courier New"/>
                <a:ea typeface="Courier New"/>
                <a:cs typeface="Courier New"/>
                <a:sym typeface="Courier New"/>
                <a:hlinkClick r:id="rId8"/>
              </a:rPr>
              <a:t>get_template_part()</a:t>
            </a:r>
            <a:endParaRPr>
              <a:solidFill>
                <a:srgbClr val="FF0000"/>
              </a:solidFill>
              <a:latin typeface="Courier New"/>
              <a:ea typeface="Courier New"/>
              <a:cs typeface="Courier New"/>
              <a:sym typeface="Courier New"/>
            </a:endParaRPr>
          </a:p>
          <a:p>
            <a:pPr indent="0" lvl="0" marL="0" rtl="0" algn="l">
              <a:spcBef>
                <a:spcPts val="3600"/>
              </a:spcBef>
              <a:spcAft>
                <a:spcPts val="0"/>
              </a:spcAft>
              <a:buNone/>
            </a:pPr>
            <a:r>
              <a:t/>
            </a:r>
            <a:endParaRPr>
              <a:solidFill>
                <a:srgbClr val="F3F3F3"/>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pic>
        <p:nvPicPr>
          <p:cNvPr id="315" name="Google Shape;315;p48"/>
          <p:cNvPicPr preferRelativeResize="0"/>
          <p:nvPr/>
        </p:nvPicPr>
        <p:blipFill rotWithShape="1">
          <a:blip r:embed="rId3">
            <a:alphaModFix amt="19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316" name="Google Shape;316;p48"/>
          <p:cNvSpPr txBox="1"/>
          <p:nvPr>
            <p:ph type="title"/>
          </p:nvPr>
        </p:nvSpPr>
        <p:spPr>
          <a:xfrm>
            <a:off x="1359175" y="884925"/>
            <a:ext cx="4947600" cy="15009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FFFF"/>
                </a:solidFill>
              </a:rPr>
              <a:t>Theme Templates</a:t>
            </a:r>
            <a:endParaRPr/>
          </a:p>
          <a:p>
            <a:pPr indent="0" lvl="0" marL="0" rtl="0" algn="l">
              <a:spcBef>
                <a:spcPts val="0"/>
              </a:spcBef>
              <a:spcAft>
                <a:spcPts val="0"/>
              </a:spcAft>
              <a:buNone/>
            </a:pPr>
            <a:r>
              <a:t/>
            </a:r>
            <a:endParaRPr/>
          </a:p>
        </p:txBody>
      </p:sp>
      <p:sp>
        <p:nvSpPr>
          <p:cNvPr id="317" name="Google Shape;317;p48"/>
          <p:cNvSpPr txBox="1"/>
          <p:nvPr/>
        </p:nvSpPr>
        <p:spPr>
          <a:xfrm>
            <a:off x="2601950" y="1846175"/>
            <a:ext cx="6343800" cy="2708100"/>
          </a:xfrm>
          <a:prstGeom prst="rect">
            <a:avLst/>
          </a:prstGeom>
          <a:noFill/>
          <a:ln>
            <a:noFill/>
          </a:ln>
        </p:spPr>
        <p:txBody>
          <a:bodyPr anchorCtr="0" anchor="t" bIns="91425" lIns="91425" spcFirstLastPara="1" rIns="91425" wrap="square" tIns="91425">
            <a:noAutofit/>
          </a:bodyPr>
          <a:lstStyle/>
          <a:p>
            <a:pPr indent="0" lvl="0" marL="127000" marR="127000" rtl="0" algn="l">
              <a:lnSpc>
                <a:spcPct val="115000"/>
              </a:lnSpc>
              <a:spcBef>
                <a:spcPts val="0"/>
              </a:spcBef>
              <a:spcAft>
                <a:spcPts val="0"/>
              </a:spcAft>
              <a:buNone/>
            </a:pPr>
            <a:r>
              <a:t/>
            </a:r>
            <a:endParaRPr b="1">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lang="en">
                <a:solidFill>
                  <a:srgbClr val="FFFFFF"/>
                </a:solidFill>
                <a:latin typeface="Courier New"/>
                <a:ea typeface="Courier New"/>
                <a:cs typeface="Courier New"/>
                <a:sym typeface="Courier New"/>
              </a:rPr>
              <a:t>This is what a very simple theme template looks like:</a:t>
            </a:r>
            <a:r>
              <a:rPr b="1" lang="en">
                <a:solidFill>
                  <a:srgbClr val="FFFFFF"/>
                </a:solidFill>
                <a:latin typeface="Courier New"/>
                <a:ea typeface="Courier New"/>
                <a:cs typeface="Courier New"/>
                <a:sym typeface="Courier New"/>
              </a:rPr>
              <a:t> </a:t>
            </a:r>
            <a:endParaRPr b="1">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t/>
            </a:r>
            <a:endParaRPr b="1">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a:solidFill>
                  <a:srgbClr val="FFFFFF"/>
                </a:solidFill>
                <a:latin typeface="Courier New"/>
                <a:ea typeface="Courier New"/>
                <a:cs typeface="Courier New"/>
                <a:sym typeface="Courier New"/>
              </a:rPr>
              <a:t>&lt;?php get_sidebar(); ?&gt;</a:t>
            </a:r>
            <a:endParaRPr b="1">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a:solidFill>
                  <a:srgbClr val="FFFFFF"/>
                </a:solidFill>
                <a:latin typeface="Courier New"/>
                <a:ea typeface="Courier New"/>
                <a:cs typeface="Courier New"/>
                <a:sym typeface="Courier New"/>
              </a:rPr>
              <a:t>&lt;?php get_template_part( 'featured-content' ); ?&gt;</a:t>
            </a:r>
            <a:endParaRPr b="1">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a:solidFill>
                  <a:srgbClr val="FFFFFF"/>
                </a:solidFill>
                <a:latin typeface="Courier New"/>
                <a:ea typeface="Courier New"/>
                <a:cs typeface="Courier New"/>
                <a:sym typeface="Courier New"/>
              </a:rPr>
              <a:t>&lt;?php get_footer(); ?&gt;</a:t>
            </a:r>
            <a:endParaRPr b="1">
              <a:solidFill>
                <a:srgbClr val="FFFFFF"/>
              </a:solidFill>
              <a:latin typeface="Courier New"/>
              <a:ea typeface="Courier New"/>
              <a:cs typeface="Courier New"/>
              <a:sym typeface="Courier New"/>
            </a:endParaRPr>
          </a:p>
          <a:p>
            <a:pPr indent="0" lvl="0" marL="457200" rtl="0" algn="l">
              <a:lnSpc>
                <a:spcPct val="160000"/>
              </a:lnSpc>
              <a:spcBef>
                <a:spcPts val="0"/>
              </a:spcBef>
              <a:spcAft>
                <a:spcPts val="0"/>
              </a:spcAft>
              <a:buNone/>
            </a:pPr>
            <a:r>
              <a:t/>
            </a:r>
            <a:endParaRPr>
              <a:solidFill>
                <a:srgbClr val="FFFFFF"/>
              </a:solidFill>
            </a:endParaRPr>
          </a:p>
          <a:p>
            <a:pPr indent="0" lvl="0" marL="0" rtl="0" algn="l">
              <a:spcBef>
                <a:spcPts val="3600"/>
              </a:spcBef>
              <a:spcAft>
                <a:spcPts val="0"/>
              </a:spcAft>
              <a:buNone/>
            </a:pPr>
            <a:r>
              <a:t/>
            </a:r>
            <a:endParaRPr>
              <a:solidFill>
                <a:srgbClr val="F3F3F3"/>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pic>
        <p:nvPicPr>
          <p:cNvPr id="322" name="Google Shape;322;p49"/>
          <p:cNvPicPr preferRelativeResize="0"/>
          <p:nvPr/>
        </p:nvPicPr>
        <p:blipFill rotWithShape="1">
          <a:blip r:embed="rId3">
            <a:alphaModFix amt="19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323" name="Google Shape;323;p49"/>
          <p:cNvSpPr txBox="1"/>
          <p:nvPr>
            <p:ph type="title"/>
          </p:nvPr>
        </p:nvSpPr>
        <p:spPr>
          <a:xfrm>
            <a:off x="1359175" y="884925"/>
            <a:ext cx="2097600" cy="15009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FFFF"/>
                </a:solidFill>
              </a:rPr>
              <a:t>Theme </a:t>
            </a:r>
            <a:endParaRPr sz="3600">
              <a:solidFill>
                <a:srgbClr val="00FFFF"/>
              </a:solidFill>
            </a:endParaRPr>
          </a:p>
          <a:p>
            <a:pPr indent="0" lvl="0" marL="0" rtl="0" algn="l">
              <a:spcBef>
                <a:spcPts val="0"/>
              </a:spcBef>
              <a:spcAft>
                <a:spcPts val="0"/>
              </a:spcAft>
              <a:buNone/>
            </a:pPr>
            <a:r>
              <a:rPr lang="en" sz="3600">
                <a:solidFill>
                  <a:srgbClr val="00FFFF"/>
                </a:solidFill>
              </a:rPr>
              <a:t>Headers</a:t>
            </a:r>
            <a:endParaRPr/>
          </a:p>
          <a:p>
            <a:pPr indent="0" lvl="0" marL="0" rtl="0" algn="l">
              <a:spcBef>
                <a:spcPts val="0"/>
              </a:spcBef>
              <a:spcAft>
                <a:spcPts val="0"/>
              </a:spcAft>
              <a:buNone/>
            </a:pPr>
            <a:r>
              <a:t/>
            </a:r>
            <a:endParaRPr/>
          </a:p>
        </p:txBody>
      </p:sp>
      <p:sp>
        <p:nvSpPr>
          <p:cNvPr id="324" name="Google Shape;324;p49"/>
          <p:cNvSpPr txBox="1"/>
          <p:nvPr/>
        </p:nvSpPr>
        <p:spPr>
          <a:xfrm>
            <a:off x="3456875" y="479575"/>
            <a:ext cx="5538300" cy="6057000"/>
          </a:xfrm>
          <a:prstGeom prst="rect">
            <a:avLst/>
          </a:prstGeom>
          <a:noFill/>
          <a:ln>
            <a:noFill/>
          </a:ln>
        </p:spPr>
        <p:txBody>
          <a:bodyPr anchorCtr="0" anchor="t" bIns="91425" lIns="91425" spcFirstLastPara="1" rIns="91425" wrap="square" tIns="91425">
            <a:noAutofit/>
          </a:bodyPr>
          <a:lstStyle/>
          <a:p>
            <a:pPr indent="0" lvl="0" marL="127000" marR="127000" rtl="0" algn="l">
              <a:lnSpc>
                <a:spcPct val="115000"/>
              </a:lnSpc>
              <a:spcBef>
                <a:spcPts val="0"/>
              </a:spcBef>
              <a:spcAft>
                <a:spcPts val="0"/>
              </a:spcAft>
              <a:buNone/>
            </a:pPr>
            <a:r>
              <a:t/>
            </a:r>
            <a:endParaRPr b="1">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lang="en">
                <a:solidFill>
                  <a:srgbClr val="FFFFFF"/>
                </a:solidFill>
                <a:latin typeface="Courier New"/>
                <a:ea typeface="Courier New"/>
                <a:cs typeface="Courier New"/>
                <a:sym typeface="Courier New"/>
              </a:rPr>
              <a:t>Themes use headers within CSS files. This is the header from the twentyseventeen theme: </a:t>
            </a:r>
            <a:endParaRPr>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t/>
            </a:r>
            <a:endParaRPr>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Theme Name: Twenty Seventeen</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Theme URI: https://wordpress.org/themes/twentyseventeen/</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Author: the WordPress team</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Author URI: https://wordpress.org/</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Description: Twenty Seventeen brings your site to life with immersive featured images and subtle animations...</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Version: 1.0</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License: GNU General Public License v2 or later</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License URI: http://www.gnu.org/licenses/gpl-2.0.html</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0"/>
              </a:spcBef>
              <a:spcAft>
                <a:spcPts val="0"/>
              </a:spcAft>
              <a:buNone/>
            </a:pPr>
            <a:r>
              <a:rPr b="1" lang="en" sz="1200">
                <a:solidFill>
                  <a:srgbClr val="FFFFFF"/>
                </a:solidFill>
                <a:latin typeface="Courier New"/>
                <a:ea typeface="Courier New"/>
                <a:cs typeface="Courier New"/>
                <a:sym typeface="Courier New"/>
              </a:rPr>
              <a:t>Text Domain: twentyseventeen</a:t>
            </a:r>
            <a:endParaRPr b="1" sz="1200">
              <a:solidFill>
                <a:srgbClr val="FFFFFF"/>
              </a:solidFill>
              <a:latin typeface="Courier New"/>
              <a:ea typeface="Courier New"/>
              <a:cs typeface="Courier New"/>
              <a:sym typeface="Courier New"/>
            </a:endParaRPr>
          </a:p>
          <a:p>
            <a:pPr indent="0" lvl="0" marL="228600" marR="228600" rtl="0" algn="l">
              <a:lnSpc>
                <a:spcPct val="160000"/>
              </a:lnSpc>
              <a:spcBef>
                <a:spcPts val="0"/>
              </a:spcBef>
              <a:spcAft>
                <a:spcPts val="0"/>
              </a:spcAft>
              <a:buNone/>
            </a:pPr>
            <a:r>
              <a:rPr b="1" lang="en" sz="1200">
                <a:solidFill>
                  <a:srgbClr val="FFFFFF"/>
                </a:solidFill>
                <a:latin typeface="Courier New"/>
                <a:ea typeface="Courier New"/>
                <a:cs typeface="Courier New"/>
                <a:sym typeface="Courier New"/>
              </a:rPr>
              <a:t>*/</a:t>
            </a:r>
            <a:endParaRPr b="1" sz="1200">
              <a:solidFill>
                <a:srgbClr val="FFFFFF"/>
              </a:solidFill>
              <a:latin typeface="Courier New"/>
              <a:ea typeface="Courier New"/>
              <a:cs typeface="Courier New"/>
              <a:sym typeface="Courier New"/>
            </a:endParaRPr>
          </a:p>
          <a:p>
            <a:pPr indent="0" lvl="0" marL="127000" marR="127000" rtl="0" algn="l">
              <a:lnSpc>
                <a:spcPct val="115000"/>
              </a:lnSpc>
              <a:spcBef>
                <a:spcPts val="1800"/>
              </a:spcBef>
              <a:spcAft>
                <a:spcPts val="0"/>
              </a:spcAft>
              <a:buNone/>
            </a:pPr>
            <a:r>
              <a:t/>
            </a:r>
            <a:endParaRPr b="1">
              <a:solidFill>
                <a:srgbClr val="FFFFFF"/>
              </a:solidFill>
              <a:latin typeface="Courier New"/>
              <a:ea typeface="Courier New"/>
              <a:cs typeface="Courier New"/>
              <a:sym typeface="Courier New"/>
            </a:endParaRPr>
          </a:p>
          <a:p>
            <a:pPr indent="0" lvl="0" marL="457200" rtl="0" algn="l">
              <a:lnSpc>
                <a:spcPct val="160000"/>
              </a:lnSpc>
              <a:spcBef>
                <a:spcPts val="0"/>
              </a:spcBef>
              <a:spcAft>
                <a:spcPts val="0"/>
              </a:spcAft>
              <a:buNone/>
            </a:pPr>
            <a:r>
              <a:t/>
            </a:r>
            <a:endParaRPr>
              <a:solidFill>
                <a:srgbClr val="FFFFFF"/>
              </a:solidFill>
            </a:endParaRPr>
          </a:p>
          <a:p>
            <a:pPr indent="0" lvl="0" marL="0" rtl="0" algn="l">
              <a:spcBef>
                <a:spcPts val="3600"/>
              </a:spcBef>
              <a:spcAft>
                <a:spcPts val="0"/>
              </a:spcAft>
              <a:buNone/>
            </a:pPr>
            <a:r>
              <a:t/>
            </a:r>
            <a:endParaRPr>
              <a:solidFill>
                <a:srgbClr val="F3F3F3"/>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pic>
        <p:nvPicPr>
          <p:cNvPr id="329" name="Google Shape;329;p50"/>
          <p:cNvPicPr preferRelativeResize="0"/>
          <p:nvPr/>
        </p:nvPicPr>
        <p:blipFill rotWithShape="1">
          <a:blip r:embed="rId3">
            <a:alphaModFix amt="19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330" name="Google Shape;330;p50"/>
          <p:cNvSpPr txBox="1"/>
          <p:nvPr>
            <p:ph type="title"/>
          </p:nvPr>
        </p:nvSpPr>
        <p:spPr>
          <a:xfrm>
            <a:off x="1359175" y="884925"/>
            <a:ext cx="2097600" cy="15009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FFFF"/>
                </a:solidFill>
              </a:rPr>
              <a:t>Theme </a:t>
            </a:r>
            <a:endParaRPr sz="3600">
              <a:solidFill>
                <a:srgbClr val="00FFFF"/>
              </a:solidFill>
            </a:endParaRPr>
          </a:p>
          <a:p>
            <a:pPr indent="0" lvl="0" marL="0" rtl="0" algn="l">
              <a:spcBef>
                <a:spcPts val="0"/>
              </a:spcBef>
              <a:spcAft>
                <a:spcPts val="0"/>
              </a:spcAft>
              <a:buNone/>
            </a:pPr>
            <a:r>
              <a:rPr lang="en" sz="3600">
                <a:solidFill>
                  <a:srgbClr val="00FFFF"/>
                </a:solidFill>
              </a:rPr>
              <a:t>Styles</a:t>
            </a:r>
            <a:endParaRPr/>
          </a:p>
          <a:p>
            <a:pPr indent="0" lvl="0" marL="0" rtl="0" algn="l">
              <a:spcBef>
                <a:spcPts val="0"/>
              </a:spcBef>
              <a:spcAft>
                <a:spcPts val="0"/>
              </a:spcAft>
              <a:buNone/>
            </a:pPr>
            <a:r>
              <a:t/>
            </a:r>
            <a:endParaRPr/>
          </a:p>
        </p:txBody>
      </p:sp>
      <p:sp>
        <p:nvSpPr>
          <p:cNvPr id="331" name="Google Shape;331;p50"/>
          <p:cNvSpPr txBox="1"/>
          <p:nvPr/>
        </p:nvSpPr>
        <p:spPr>
          <a:xfrm>
            <a:off x="4237475" y="359325"/>
            <a:ext cx="4088700" cy="3092100"/>
          </a:xfrm>
          <a:prstGeom prst="rect">
            <a:avLst/>
          </a:prstGeom>
          <a:noFill/>
          <a:ln>
            <a:noFill/>
          </a:ln>
        </p:spPr>
        <p:txBody>
          <a:bodyPr anchorCtr="0" anchor="t" bIns="91425" lIns="91425" spcFirstLastPara="1" rIns="91425" wrap="square" tIns="91425">
            <a:noAutofit/>
          </a:bodyPr>
          <a:lstStyle/>
          <a:p>
            <a:pPr indent="0" lvl="0" marL="457200" rtl="0" algn="l">
              <a:lnSpc>
                <a:spcPct val="160000"/>
              </a:lnSpc>
              <a:spcBef>
                <a:spcPts val="0"/>
              </a:spcBef>
              <a:spcAft>
                <a:spcPts val="0"/>
              </a:spcAft>
              <a:buNone/>
            </a:pPr>
            <a:r>
              <a:t/>
            </a:r>
            <a:endParaRPr>
              <a:solidFill>
                <a:srgbClr val="FF0000"/>
              </a:solidFill>
              <a:latin typeface="Courier New"/>
              <a:ea typeface="Courier New"/>
              <a:cs typeface="Courier New"/>
              <a:sym typeface="Courier New"/>
            </a:endParaRPr>
          </a:p>
          <a:p>
            <a:pPr indent="-317500" lvl="0" marL="876300" rtl="0" algn="l">
              <a:lnSpc>
                <a:spcPct val="160000"/>
              </a:lnSpc>
              <a:spcBef>
                <a:spcPts val="3600"/>
              </a:spcBef>
              <a:spcAft>
                <a:spcPts val="0"/>
              </a:spcAft>
              <a:buClr>
                <a:srgbClr val="FFFFFF"/>
              </a:buClr>
              <a:buSzPts val="1400"/>
              <a:buChar char="●"/>
            </a:pPr>
            <a:r>
              <a:rPr lang="en">
                <a:solidFill>
                  <a:srgbClr val="FFFFFF"/>
                </a:solidFill>
              </a:rPr>
              <a:t>Main styles file is named style.css and lives in the root theme folder</a:t>
            </a:r>
            <a:endParaRPr>
              <a:solidFill>
                <a:srgbClr val="FFFFFF"/>
              </a:solidFill>
            </a:endParaRPr>
          </a:p>
          <a:p>
            <a:pPr indent="-301625" lvl="0" marL="876300" rtl="0" algn="l">
              <a:lnSpc>
                <a:spcPct val="160000"/>
              </a:lnSpc>
              <a:spcBef>
                <a:spcPts val="0"/>
              </a:spcBef>
              <a:spcAft>
                <a:spcPts val="0"/>
              </a:spcAft>
              <a:buClr>
                <a:srgbClr val="FFFFFF"/>
              </a:buClr>
              <a:buSzPts val="1150"/>
              <a:buChar char="●"/>
            </a:pPr>
            <a:r>
              <a:rPr lang="en">
                <a:solidFill>
                  <a:srgbClr val="FFFFFF"/>
                </a:solidFill>
              </a:rPr>
              <a:t>Additional style files live in the /css folder</a:t>
            </a:r>
            <a:endParaRPr>
              <a:solidFill>
                <a:srgbClr val="FFFFFF"/>
              </a:solidFill>
            </a:endParaRPr>
          </a:p>
          <a:p>
            <a:pPr indent="-301625" lvl="0" marL="876300" rtl="0" algn="l">
              <a:lnSpc>
                <a:spcPct val="160000"/>
              </a:lnSpc>
              <a:spcBef>
                <a:spcPts val="0"/>
              </a:spcBef>
              <a:spcAft>
                <a:spcPts val="0"/>
              </a:spcAft>
              <a:buClr>
                <a:srgbClr val="FFFFFF"/>
              </a:buClr>
              <a:buSzPts val="1150"/>
              <a:buChar char="●"/>
            </a:pPr>
            <a:r>
              <a:rPr lang="en">
                <a:solidFill>
                  <a:srgbClr val="FFFFFF"/>
                </a:solidFill>
              </a:rPr>
              <a:t>To enqueue (load) a file you use the </a:t>
            </a:r>
            <a:r>
              <a:rPr b="1" lang="en">
                <a:solidFill>
                  <a:srgbClr val="FF0000"/>
                </a:solidFill>
                <a:latin typeface="Courier New"/>
                <a:ea typeface="Courier New"/>
                <a:cs typeface="Courier New"/>
                <a:sym typeface="Courier New"/>
              </a:rPr>
              <a:t>wp_enqueue_style </a:t>
            </a:r>
            <a:r>
              <a:rPr lang="en">
                <a:solidFill>
                  <a:srgbClr val="FFFFFF"/>
                </a:solidFill>
              </a:rPr>
              <a:t>function</a:t>
            </a:r>
            <a:endParaRPr>
              <a:solidFill>
                <a:srgbClr val="FFFFFF"/>
              </a:solidFill>
            </a:endParaRPr>
          </a:p>
          <a:p>
            <a:pPr indent="0" lvl="0" marL="457200" rtl="0" algn="l">
              <a:lnSpc>
                <a:spcPct val="160000"/>
              </a:lnSpc>
              <a:spcBef>
                <a:spcPts val="3600"/>
              </a:spcBef>
              <a:spcAft>
                <a:spcPts val="0"/>
              </a:spcAft>
              <a:buNone/>
            </a:pPr>
            <a:r>
              <a:t/>
            </a:r>
            <a:endParaRPr b="1">
              <a:solidFill>
                <a:srgbClr val="FF0000"/>
              </a:solidFill>
            </a:endParaRPr>
          </a:p>
          <a:p>
            <a:pPr indent="0" lvl="0" marL="457200" rtl="0" algn="l">
              <a:lnSpc>
                <a:spcPct val="160000"/>
              </a:lnSpc>
              <a:spcBef>
                <a:spcPts val="3600"/>
              </a:spcBef>
              <a:spcAft>
                <a:spcPts val="3600"/>
              </a:spcAft>
              <a:buNone/>
            </a:pPr>
            <a:r>
              <a:t/>
            </a:r>
            <a:endParaRPr/>
          </a:p>
        </p:txBody>
      </p:sp>
      <p:sp>
        <p:nvSpPr>
          <p:cNvPr id="332" name="Google Shape;332;p50"/>
          <p:cNvSpPr txBox="1"/>
          <p:nvPr/>
        </p:nvSpPr>
        <p:spPr>
          <a:xfrm>
            <a:off x="239413" y="3377100"/>
            <a:ext cx="8871300" cy="1154700"/>
          </a:xfrm>
          <a:prstGeom prst="rect">
            <a:avLst/>
          </a:prstGeom>
          <a:noFill/>
          <a:ln>
            <a:noFill/>
          </a:ln>
        </p:spPr>
        <p:txBody>
          <a:bodyPr anchorCtr="0" anchor="t" bIns="91425" lIns="91425" spcFirstLastPara="1" rIns="91425" wrap="square" tIns="91425">
            <a:noAutofit/>
          </a:bodyPr>
          <a:lstStyle/>
          <a:p>
            <a:pPr indent="0" lvl="0" marL="457200" rtl="0" algn="l">
              <a:lnSpc>
                <a:spcPct val="160000"/>
              </a:lnSpc>
              <a:spcBef>
                <a:spcPts val="0"/>
              </a:spcBef>
              <a:spcAft>
                <a:spcPts val="3600"/>
              </a:spcAft>
              <a:buNone/>
            </a:pPr>
            <a:r>
              <a:rPr lang="en">
                <a:solidFill>
                  <a:srgbClr val="FFFFFF"/>
                </a:solidFill>
              </a:rPr>
              <a:t>E</a:t>
            </a:r>
            <a:r>
              <a:rPr lang="en">
                <a:solidFill>
                  <a:srgbClr val="FFFFFF"/>
                </a:solidFill>
              </a:rPr>
              <a:t>nqueue style.css: </a:t>
            </a:r>
            <a:r>
              <a:rPr b="1" lang="en">
                <a:solidFill>
                  <a:srgbClr val="FF0000"/>
                </a:solidFill>
                <a:latin typeface="Courier New"/>
                <a:ea typeface="Courier New"/>
                <a:cs typeface="Courier New"/>
                <a:sym typeface="Courier New"/>
              </a:rPr>
              <a:t>wp_enqueue_style( 'style', get_stylesheet_uri() );                         </a:t>
            </a:r>
            <a:r>
              <a:rPr lang="en">
                <a:solidFill>
                  <a:srgbClr val="FFFFFF"/>
                </a:solidFill>
              </a:rPr>
              <a:t>Enqueue from /css:                                                                                                                </a:t>
            </a:r>
            <a:r>
              <a:rPr b="1" lang="en">
                <a:solidFill>
                  <a:srgbClr val="FF0000"/>
                </a:solidFill>
                <a:latin typeface="Courier New"/>
                <a:ea typeface="Courier New"/>
                <a:cs typeface="Courier New"/>
                <a:sym typeface="Courier New"/>
              </a:rPr>
              <a:t>wp_enqueue_style( 'slider', get_template_directory_uri() . '/css/slider.css'</a:t>
            </a:r>
            <a:endParaRPr b="1">
              <a:solidFill>
                <a:srgbClr val="FF0000"/>
              </a:solidFill>
              <a:latin typeface="Courier New"/>
              <a:ea typeface="Courier New"/>
              <a:cs typeface="Courier New"/>
              <a:sym typeface="Courier New"/>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pic>
        <p:nvPicPr>
          <p:cNvPr id="337" name="Google Shape;337;p51"/>
          <p:cNvPicPr preferRelativeResize="0"/>
          <p:nvPr/>
        </p:nvPicPr>
        <p:blipFill rotWithShape="1">
          <a:blip r:embed="rId3">
            <a:alphaModFix amt="30000"/>
          </a:blip>
          <a:srcRect b="0" l="0" r="0" t="0"/>
          <a:stretch/>
        </p:blipFill>
        <p:spPr>
          <a:xfrm>
            <a:off x="3304575" y="-99100"/>
            <a:ext cx="5341675" cy="5341675"/>
          </a:xfrm>
          <a:prstGeom prst="rect">
            <a:avLst/>
          </a:prstGeom>
          <a:noFill/>
          <a:ln>
            <a:noFill/>
          </a:ln>
          <a:effectLst>
            <a:outerShdw blurRad="57150" rotWithShape="0" algn="bl" dir="5400000" dist="19050">
              <a:srgbClr val="000000">
                <a:alpha val="49800"/>
              </a:srgbClr>
            </a:outerShdw>
            <a:reflection blurRad="0" dir="5400000" dist="38100" endA="0" endPos="30000" fadeDir="5400012" kx="0" rotWithShape="0" algn="bl" stPos="0" sy="-100000" ky="0"/>
          </a:effectLst>
        </p:spPr>
      </p:pic>
      <p:sp>
        <p:nvSpPr>
          <p:cNvPr id="338" name="Google Shape;338;p51"/>
          <p:cNvSpPr txBox="1"/>
          <p:nvPr>
            <p:ph type="title"/>
          </p:nvPr>
        </p:nvSpPr>
        <p:spPr>
          <a:xfrm>
            <a:off x="490250" y="450150"/>
            <a:ext cx="66996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Own </a:t>
            </a:r>
            <a:endParaRPr b="1"/>
          </a:p>
          <a:p>
            <a:pPr indent="0" lvl="0" marL="0" rtl="0" algn="l">
              <a:spcBef>
                <a:spcPts val="0"/>
              </a:spcBef>
              <a:spcAft>
                <a:spcPts val="0"/>
              </a:spcAft>
              <a:buNone/>
            </a:pPr>
            <a:r>
              <a:rPr b="1" lang="en"/>
              <a:t>Your </a:t>
            </a:r>
            <a:endParaRPr b="1"/>
          </a:p>
          <a:p>
            <a:pPr indent="0" lvl="0" marL="0" rtl="0" algn="l">
              <a:spcBef>
                <a:spcPts val="0"/>
              </a:spcBef>
              <a:spcAft>
                <a:spcPts val="0"/>
              </a:spcAft>
              <a:buNone/>
            </a:pPr>
            <a:r>
              <a:rPr b="1" lang="en"/>
              <a:t>WordPress</a:t>
            </a:r>
            <a:r>
              <a:rPr b="1" lang="en" sz="4800"/>
              <a:t>: </a:t>
            </a:r>
            <a:endParaRPr b="1" sz="4800"/>
          </a:p>
          <a:p>
            <a:pPr indent="0" lvl="0" marL="0" rtl="0" algn="l">
              <a:spcBef>
                <a:spcPts val="0"/>
              </a:spcBef>
              <a:spcAft>
                <a:spcPts val="0"/>
              </a:spcAft>
              <a:buNone/>
            </a:pPr>
            <a:r>
              <a:rPr lang="en">
                <a:solidFill>
                  <a:schemeClr val="accent5"/>
                </a:solidFill>
              </a:rPr>
              <a:t>From Noob to Knowledgeable in .002</a:t>
            </a:r>
            <a:endParaRPr sz="4800">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WordPress: </a:t>
            </a:r>
            <a:endParaRPr/>
          </a:p>
        </p:txBody>
      </p:sp>
      <p:sp>
        <p:nvSpPr>
          <p:cNvPr id="73" name="Google Shape;73;p16"/>
          <p:cNvSpPr txBox="1"/>
          <p:nvPr>
            <p:ph idx="1" type="body"/>
          </p:nvPr>
        </p:nvSpPr>
        <p:spPr>
          <a:xfrm>
            <a:off x="559025" y="1102500"/>
            <a:ext cx="5674800" cy="3702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a:solidFill>
                  <a:schemeClr val="accent5"/>
                </a:solidFill>
                <a:latin typeface="Courier New"/>
                <a:ea typeface="Courier New"/>
                <a:cs typeface="Courier New"/>
                <a:sym typeface="Courier New"/>
              </a:rPr>
              <a:t>Software/App/Content Management System used for creating websites and blogs.</a:t>
            </a:r>
            <a:endParaRPr b="1">
              <a:solidFill>
                <a:schemeClr val="accent5"/>
              </a:solidFill>
              <a:latin typeface="Courier New"/>
              <a:ea typeface="Courier New"/>
              <a:cs typeface="Courier New"/>
              <a:sym typeface="Courier New"/>
            </a:endParaRPr>
          </a:p>
          <a:p>
            <a:pPr indent="0" lvl="0" marL="0" rtl="0" algn="r">
              <a:spcBef>
                <a:spcPts val="1600"/>
              </a:spcBef>
              <a:spcAft>
                <a:spcPts val="0"/>
              </a:spcAft>
              <a:buNone/>
            </a:pPr>
            <a:r>
              <a:rPr b="1" lang="en">
                <a:solidFill>
                  <a:srgbClr val="FFFFFF"/>
                </a:solidFill>
                <a:latin typeface="Courier New"/>
                <a:ea typeface="Courier New"/>
                <a:cs typeface="Courier New"/>
                <a:sym typeface="Courier New"/>
              </a:rPr>
              <a:t>Core files/folders ----&gt;</a:t>
            </a:r>
            <a:r>
              <a:rPr b="1" lang="en">
                <a:solidFill>
                  <a:schemeClr val="accent5"/>
                </a:solidFill>
                <a:latin typeface="Courier New"/>
                <a:ea typeface="Courier New"/>
                <a:cs typeface="Courier New"/>
                <a:sym typeface="Courier New"/>
              </a:rPr>
              <a:t>  </a:t>
            </a:r>
            <a:endParaRPr b="1">
              <a:solidFill>
                <a:schemeClr val="accent5"/>
              </a:solidFill>
              <a:latin typeface="Courier New"/>
              <a:ea typeface="Courier New"/>
              <a:cs typeface="Courier New"/>
              <a:sym typeface="Courier New"/>
            </a:endParaRPr>
          </a:p>
          <a:p>
            <a:pPr indent="0" lvl="0" marL="457200" rtl="0" algn="r">
              <a:spcBef>
                <a:spcPts val="1600"/>
              </a:spcBef>
              <a:spcAft>
                <a:spcPts val="0"/>
              </a:spcAft>
              <a:buNone/>
            </a:pPr>
            <a:r>
              <a:rPr b="1" lang="en">
                <a:solidFill>
                  <a:schemeClr val="accent5"/>
                </a:solidFill>
                <a:latin typeface="Courier New"/>
                <a:ea typeface="Courier New"/>
                <a:cs typeface="Courier New"/>
                <a:sym typeface="Courier New"/>
              </a:rPr>
              <a:t>Made with PHP/HTML/CSS/JS</a:t>
            </a:r>
            <a:endParaRPr b="1">
              <a:solidFill>
                <a:schemeClr val="accent5"/>
              </a:solidFill>
              <a:latin typeface="Courier New"/>
              <a:ea typeface="Courier New"/>
              <a:cs typeface="Courier New"/>
              <a:sym typeface="Courier New"/>
            </a:endParaRPr>
          </a:p>
          <a:p>
            <a:pPr indent="0" lvl="0" marL="457200" rtl="0" algn="r">
              <a:spcBef>
                <a:spcPts val="1600"/>
              </a:spcBef>
              <a:spcAft>
                <a:spcPts val="0"/>
              </a:spcAft>
              <a:buNone/>
            </a:pPr>
            <a:r>
              <a:rPr b="1" lang="en">
                <a:solidFill>
                  <a:schemeClr val="accent5"/>
                </a:solidFill>
                <a:latin typeface="Courier New"/>
                <a:ea typeface="Courier New"/>
                <a:cs typeface="Courier New"/>
                <a:sym typeface="Courier New"/>
              </a:rPr>
              <a:t>Uses SQL Database</a:t>
            </a:r>
            <a:endParaRPr b="1">
              <a:solidFill>
                <a:schemeClr val="accent5"/>
              </a:solidFill>
              <a:latin typeface="Courier New"/>
              <a:ea typeface="Courier New"/>
              <a:cs typeface="Courier New"/>
              <a:sym typeface="Courier New"/>
            </a:endParaRPr>
          </a:p>
          <a:p>
            <a:pPr indent="0" lvl="0" marL="457200" rtl="0" algn="r">
              <a:spcBef>
                <a:spcPts val="1600"/>
              </a:spcBef>
              <a:spcAft>
                <a:spcPts val="0"/>
              </a:spcAft>
              <a:buNone/>
            </a:pPr>
            <a:r>
              <a:rPr b="1" lang="en">
                <a:solidFill>
                  <a:schemeClr val="accent5"/>
                </a:solidFill>
                <a:latin typeface="Courier New"/>
                <a:ea typeface="Courier New"/>
                <a:cs typeface="Courier New"/>
                <a:sym typeface="Courier New"/>
              </a:rPr>
              <a:t>Lives in LAMP/LEMP Environment</a:t>
            </a:r>
            <a:endParaRPr b="1">
              <a:solidFill>
                <a:schemeClr val="accent5"/>
              </a:solidFill>
              <a:latin typeface="Courier New"/>
              <a:ea typeface="Courier New"/>
              <a:cs typeface="Courier New"/>
              <a:sym typeface="Courier New"/>
            </a:endParaRPr>
          </a:p>
          <a:p>
            <a:pPr indent="0" lvl="0" marL="457200" rtl="0" algn="r">
              <a:spcBef>
                <a:spcPts val="1600"/>
              </a:spcBef>
              <a:spcAft>
                <a:spcPts val="0"/>
              </a:spcAft>
              <a:buNone/>
            </a:pPr>
            <a:r>
              <a:rPr b="1" lang="en">
                <a:solidFill>
                  <a:schemeClr val="accent5"/>
                </a:solidFill>
                <a:latin typeface="Courier New"/>
                <a:ea typeface="Courier New"/>
                <a:cs typeface="Courier New"/>
                <a:sym typeface="Courier New"/>
              </a:rPr>
              <a:t>Extensible through plugins and themes</a:t>
            </a:r>
            <a:endParaRPr b="1">
              <a:solidFill>
                <a:schemeClr val="accent5"/>
              </a:solidFill>
              <a:latin typeface="Courier New"/>
              <a:ea typeface="Courier New"/>
              <a:cs typeface="Courier New"/>
              <a:sym typeface="Courier New"/>
            </a:endParaRPr>
          </a:p>
          <a:p>
            <a:pPr indent="0" lvl="0" marL="457200" rtl="0" algn="r">
              <a:spcBef>
                <a:spcPts val="1600"/>
              </a:spcBef>
              <a:spcAft>
                <a:spcPts val="0"/>
              </a:spcAft>
              <a:buNone/>
            </a:pPr>
            <a:r>
              <a:rPr b="1" lang="en">
                <a:solidFill>
                  <a:schemeClr val="accent5"/>
                </a:solidFill>
                <a:latin typeface="Courier New"/>
                <a:ea typeface="Courier New"/>
                <a:cs typeface="Courier New"/>
                <a:sym typeface="Courier New"/>
              </a:rPr>
              <a:t>Open Source &amp; free</a:t>
            </a:r>
            <a:endParaRPr b="1">
              <a:solidFill>
                <a:schemeClr val="accent5"/>
              </a:solidFill>
              <a:latin typeface="Courier New"/>
              <a:ea typeface="Courier New"/>
              <a:cs typeface="Courier New"/>
              <a:sym typeface="Courier New"/>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74" name="Google Shape;74;p16"/>
          <p:cNvPicPr preferRelativeResize="0"/>
          <p:nvPr/>
        </p:nvPicPr>
        <p:blipFill>
          <a:blip r:embed="rId3">
            <a:alphaModFix/>
          </a:blip>
          <a:stretch>
            <a:fillRect/>
          </a:stretch>
        </p:blipFill>
        <p:spPr>
          <a:xfrm>
            <a:off x="6571950" y="206400"/>
            <a:ext cx="2260350" cy="471446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pic>
        <p:nvPicPr>
          <p:cNvPr id="343" name="Google Shape;343;p52"/>
          <p:cNvPicPr preferRelativeResize="0"/>
          <p:nvPr/>
        </p:nvPicPr>
        <p:blipFill rotWithShape="1">
          <a:blip r:embed="rId3">
            <a:alphaModFix amt="30000"/>
          </a:blip>
          <a:srcRect b="0" l="0" r="0" t="0"/>
          <a:stretch/>
        </p:blipFill>
        <p:spPr>
          <a:xfrm>
            <a:off x="3304575" y="-99100"/>
            <a:ext cx="5341675" cy="5341675"/>
          </a:xfrm>
          <a:prstGeom prst="rect">
            <a:avLst/>
          </a:prstGeom>
          <a:noFill/>
          <a:ln>
            <a:noFill/>
          </a:ln>
          <a:effectLst>
            <a:outerShdw blurRad="57150" rotWithShape="0" algn="bl" dir="5400000" dist="19050">
              <a:srgbClr val="000000">
                <a:alpha val="49800"/>
              </a:srgbClr>
            </a:outerShdw>
            <a:reflection blurRad="0" dir="5400000" dist="38100" endA="0" endPos="30000" fadeDir="5400012" kx="0" rotWithShape="0" algn="bl" stPos="0" sy="-100000" ky="0"/>
          </a:effectLst>
        </p:spPr>
      </p:pic>
      <p:sp>
        <p:nvSpPr>
          <p:cNvPr id="344" name="Google Shape;344;p52"/>
          <p:cNvSpPr txBox="1"/>
          <p:nvPr>
            <p:ph type="title"/>
          </p:nvPr>
        </p:nvSpPr>
        <p:spPr>
          <a:xfrm>
            <a:off x="490250" y="450150"/>
            <a:ext cx="66996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Thank you!</a:t>
            </a:r>
            <a:r>
              <a:rPr b="1" lang="en" sz="4800"/>
              <a:t> </a:t>
            </a:r>
            <a:endParaRPr b="1" sz="4800"/>
          </a:p>
          <a:p>
            <a:pPr indent="0" lvl="0" marL="0" rtl="0" algn="l">
              <a:spcBef>
                <a:spcPts val="0"/>
              </a:spcBef>
              <a:spcAft>
                <a:spcPts val="0"/>
              </a:spcAft>
              <a:buNone/>
            </a:pPr>
            <a:r>
              <a:rPr lang="en">
                <a:solidFill>
                  <a:schemeClr val="accent5"/>
                </a:solidFill>
              </a:rPr>
              <a:t>Ask me questions!</a:t>
            </a:r>
            <a:endParaRPr sz="4800">
              <a:solidFill>
                <a:schemeClr val="accent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rPr>
              <a:t>The </a:t>
            </a:r>
            <a:r>
              <a:rPr lang="en">
                <a:solidFill>
                  <a:schemeClr val="accent5"/>
                </a:solidFill>
              </a:rPr>
              <a:t>wp-config.php file</a:t>
            </a:r>
            <a:endParaRPr>
              <a:solidFill>
                <a:schemeClr val="accent5"/>
              </a:solidFill>
            </a:endParaRPr>
          </a:p>
        </p:txBody>
      </p:sp>
      <p:sp>
        <p:nvSpPr>
          <p:cNvPr id="80" name="Google Shape;80;p17"/>
          <p:cNvSpPr txBox="1"/>
          <p:nvPr>
            <p:ph idx="1" type="body"/>
          </p:nvPr>
        </p:nvSpPr>
        <p:spPr>
          <a:xfrm>
            <a:off x="412275" y="1547900"/>
            <a:ext cx="2922600" cy="260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solidFill>
                  <a:srgbClr val="FFFFFF"/>
                </a:solidFill>
              </a:rPr>
              <a:t>In a WordPress install the wp-config.php file is used for establishing a secure database connection, applying security salts and a number of primary settings.  It can be customized to add more functionality such as browser-side cache.</a:t>
            </a:r>
            <a:endParaRPr/>
          </a:p>
          <a:p>
            <a:pPr indent="0" lvl="0" marL="457200" rtl="0" algn="l">
              <a:lnSpc>
                <a:spcPct val="115000"/>
              </a:lnSpc>
              <a:spcBef>
                <a:spcPts val="1600"/>
              </a:spcBef>
              <a:spcAft>
                <a:spcPts val="0"/>
              </a:spcAft>
              <a:buNone/>
            </a:pPr>
            <a:r>
              <a:t/>
            </a:r>
            <a:endParaRPr sz="1200">
              <a:solidFill>
                <a:srgbClr val="FFFFFF"/>
              </a:solidFill>
            </a:endParaRPr>
          </a:p>
          <a:p>
            <a:pPr indent="0" lvl="0" marL="457200" rtl="0" algn="l">
              <a:lnSpc>
                <a:spcPct val="115000"/>
              </a:lnSpc>
              <a:spcBef>
                <a:spcPts val="0"/>
              </a:spcBef>
              <a:spcAft>
                <a:spcPts val="0"/>
              </a:spcAft>
              <a:buNone/>
            </a:pPr>
            <a:r>
              <a:t/>
            </a:r>
            <a:endParaRPr sz="1200">
              <a:solidFill>
                <a:srgbClr val="FFFFFF"/>
              </a:solidFill>
            </a:endParaRPr>
          </a:p>
          <a:p>
            <a:pPr indent="0" lvl="0" marL="457200" rtl="0" algn="l">
              <a:lnSpc>
                <a:spcPct val="115000"/>
              </a:lnSpc>
              <a:spcBef>
                <a:spcPts val="0"/>
              </a:spcBef>
              <a:spcAft>
                <a:spcPts val="0"/>
              </a:spcAft>
              <a:buNone/>
            </a:pPr>
            <a:r>
              <a:t/>
            </a:r>
            <a:endParaRPr sz="1200">
              <a:solidFill>
                <a:srgbClr val="FFFFFF"/>
              </a:solidFill>
            </a:endParaRPr>
          </a:p>
          <a:p>
            <a:pPr indent="0" lvl="0" marL="0" rtl="0" algn="l">
              <a:spcBef>
                <a:spcPts val="0"/>
              </a:spcBef>
              <a:spcAft>
                <a:spcPts val="1600"/>
              </a:spcAft>
              <a:buNone/>
            </a:pPr>
            <a:r>
              <a:t/>
            </a:r>
            <a:endParaRPr sz="1200">
              <a:solidFill>
                <a:srgbClr val="FFFFFF"/>
              </a:solidFill>
            </a:endParaRPr>
          </a:p>
        </p:txBody>
      </p:sp>
      <p:sp>
        <p:nvSpPr>
          <p:cNvPr id="81" name="Google Shape;81;p17"/>
          <p:cNvSpPr txBox="1"/>
          <p:nvPr/>
        </p:nvSpPr>
        <p:spPr>
          <a:xfrm>
            <a:off x="5430475" y="1491825"/>
            <a:ext cx="3249000" cy="47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99999"/>
                </a:solidFill>
              </a:rPr>
              <a:t>*make sure you use straight </a:t>
            </a:r>
            <a:r>
              <a:rPr lang="en" sz="1200">
                <a:solidFill>
                  <a:srgbClr val="999999"/>
                </a:solidFill>
              </a:rPr>
              <a:t>‘</a:t>
            </a:r>
            <a:r>
              <a:rPr lang="en" sz="1200">
                <a:solidFill>
                  <a:srgbClr val="999999"/>
                </a:solidFill>
              </a:rPr>
              <a:t> and not curly </a:t>
            </a:r>
            <a:r>
              <a:rPr lang="en">
                <a:solidFill>
                  <a:srgbClr val="999999"/>
                </a:solidFill>
              </a:rPr>
              <a:t>‘</a:t>
            </a:r>
            <a:endParaRPr>
              <a:solidFill>
                <a:srgbClr val="999999"/>
              </a:solidFill>
            </a:endParaRPr>
          </a:p>
        </p:txBody>
      </p:sp>
      <p:pic>
        <p:nvPicPr>
          <p:cNvPr id="82" name="Google Shape;82;p17"/>
          <p:cNvPicPr preferRelativeResize="0"/>
          <p:nvPr/>
        </p:nvPicPr>
        <p:blipFill>
          <a:blip r:embed="rId3">
            <a:alphaModFix/>
          </a:blip>
          <a:stretch>
            <a:fillRect/>
          </a:stretch>
        </p:blipFill>
        <p:spPr>
          <a:xfrm>
            <a:off x="3334875" y="949175"/>
            <a:ext cx="5716050" cy="39632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.htaccess file</a:t>
            </a:r>
            <a:endParaRPr/>
          </a:p>
        </p:txBody>
      </p:sp>
      <p:sp>
        <p:nvSpPr>
          <p:cNvPr id="88" name="Google Shape;88;p18"/>
          <p:cNvSpPr txBox="1"/>
          <p:nvPr>
            <p:ph idx="1" type="body"/>
          </p:nvPr>
        </p:nvSpPr>
        <p:spPr>
          <a:xfrm>
            <a:off x="567125" y="941525"/>
            <a:ext cx="8520600" cy="659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accent5"/>
                </a:solidFill>
              </a:rPr>
              <a:t>In a LAMP environment, the</a:t>
            </a:r>
            <a:r>
              <a:rPr lang="en">
                <a:solidFill>
                  <a:schemeClr val="accent5"/>
                </a:solidFill>
              </a:rPr>
              <a:t> .htaccess file interacts with the Apache service to determine how the site is delivered to visitors. In WordPress, the .htaccess file regulates pretty permalinks (links with the post name in them). WordPress Generates the .htaccess file for you when permalinks are set. </a:t>
            </a:r>
            <a:endParaRPr>
              <a:solidFill>
                <a:schemeClr val="accent5"/>
              </a:solidFill>
            </a:endParaRPr>
          </a:p>
        </p:txBody>
      </p:sp>
      <p:pic>
        <p:nvPicPr>
          <p:cNvPr id="89" name="Google Shape;89;p18"/>
          <p:cNvPicPr preferRelativeResize="0"/>
          <p:nvPr/>
        </p:nvPicPr>
        <p:blipFill>
          <a:blip r:embed="rId3">
            <a:alphaModFix/>
          </a:blip>
          <a:stretch>
            <a:fillRect/>
          </a:stretch>
        </p:blipFill>
        <p:spPr>
          <a:xfrm>
            <a:off x="2763950" y="1881250"/>
            <a:ext cx="3684275" cy="2456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93" name="Shape 93"/>
        <p:cNvGrpSpPr/>
        <p:nvPr/>
      </p:nvGrpSpPr>
      <p:grpSpPr>
        <a:xfrm>
          <a:off x="0" y="0"/>
          <a:ext cx="0" cy="0"/>
          <a:chOff x="0" y="0"/>
          <a:chExt cx="0" cy="0"/>
        </a:xfrm>
      </p:grpSpPr>
      <p:sp>
        <p:nvSpPr>
          <p:cNvPr id="94" name="Google Shape;94;p19"/>
          <p:cNvSpPr txBox="1"/>
          <p:nvPr>
            <p:ph type="title"/>
          </p:nvPr>
        </p:nvSpPr>
        <p:spPr>
          <a:xfrm>
            <a:off x="768600" y="1779000"/>
            <a:ext cx="2991000" cy="117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00"/>
                </a:solidFill>
              </a:rPr>
              <a:t>What Are Themes and Plugins?</a:t>
            </a:r>
            <a:endParaRPr>
              <a:solidFill>
                <a:srgbClr val="FFFFFF"/>
              </a:solidFill>
            </a:endParaRPr>
          </a:p>
        </p:txBody>
      </p:sp>
      <p:sp>
        <p:nvSpPr>
          <p:cNvPr id="95" name="Google Shape;95;p19"/>
          <p:cNvSpPr txBox="1"/>
          <p:nvPr/>
        </p:nvSpPr>
        <p:spPr>
          <a:xfrm>
            <a:off x="4572000" y="725500"/>
            <a:ext cx="4476600" cy="39504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1800">
                <a:solidFill>
                  <a:srgbClr val="00FFFF"/>
                </a:solidFill>
              </a:rPr>
              <a:t>WordPress Theme: </a:t>
            </a:r>
            <a:endParaRPr sz="1800">
              <a:solidFill>
                <a:srgbClr val="00FFFF"/>
              </a:solidFill>
            </a:endParaRPr>
          </a:p>
          <a:p>
            <a:pPr indent="0" lvl="0" marL="457200" rtl="0" algn="l">
              <a:spcBef>
                <a:spcPts val="0"/>
              </a:spcBef>
              <a:spcAft>
                <a:spcPts val="0"/>
              </a:spcAft>
              <a:buNone/>
            </a:pPr>
            <a:r>
              <a:t/>
            </a:r>
            <a:endParaRPr sz="1800">
              <a:solidFill>
                <a:srgbClr val="00FFFF"/>
              </a:solidFill>
            </a:endParaRPr>
          </a:p>
          <a:p>
            <a:pPr indent="-317500" lvl="0" marL="457200" rtl="0" algn="l">
              <a:spcBef>
                <a:spcPts val="0"/>
              </a:spcBef>
              <a:spcAft>
                <a:spcPts val="0"/>
              </a:spcAft>
              <a:buClr>
                <a:srgbClr val="00FFFF"/>
              </a:buClr>
              <a:buSzPts val="1400"/>
              <a:buChar char="●"/>
            </a:pPr>
            <a:r>
              <a:rPr lang="en">
                <a:solidFill>
                  <a:srgbClr val="00FFFF"/>
                </a:solidFill>
              </a:rPr>
              <a:t>An active theme is required for WordPress to function</a:t>
            </a:r>
            <a:endParaRPr>
              <a:solidFill>
                <a:srgbClr val="00FFFF"/>
              </a:solidFill>
            </a:endParaRPr>
          </a:p>
          <a:p>
            <a:pPr indent="-317500" lvl="0" marL="457200" rtl="0" algn="l">
              <a:spcBef>
                <a:spcPts val="0"/>
              </a:spcBef>
              <a:spcAft>
                <a:spcPts val="0"/>
              </a:spcAft>
              <a:buClr>
                <a:srgbClr val="00FFFF"/>
              </a:buClr>
              <a:buSzPts val="1400"/>
              <a:buChar char="●"/>
            </a:pPr>
            <a:r>
              <a:rPr lang="en">
                <a:solidFill>
                  <a:srgbClr val="00FFFF"/>
                </a:solidFill>
              </a:rPr>
              <a:t>Themes live in the wp-content/themes folder</a:t>
            </a:r>
            <a:endParaRPr>
              <a:solidFill>
                <a:srgbClr val="00FFFF"/>
              </a:solidFill>
            </a:endParaRPr>
          </a:p>
          <a:p>
            <a:pPr indent="-317500" lvl="0" marL="457200" rtl="0" algn="l">
              <a:spcBef>
                <a:spcPts val="0"/>
              </a:spcBef>
              <a:spcAft>
                <a:spcPts val="0"/>
              </a:spcAft>
              <a:buClr>
                <a:srgbClr val="00FFFF"/>
              </a:buClr>
              <a:buSzPts val="1400"/>
              <a:buChar char="●"/>
            </a:pPr>
            <a:r>
              <a:rPr lang="en">
                <a:solidFill>
                  <a:srgbClr val="00FFFF"/>
                </a:solidFill>
              </a:rPr>
              <a:t>Determines the look and layout of the website</a:t>
            </a:r>
            <a:endParaRPr>
              <a:solidFill>
                <a:srgbClr val="00FFFF"/>
              </a:solidFill>
            </a:endParaRPr>
          </a:p>
          <a:p>
            <a:pPr indent="-317500" lvl="0" marL="457200" rtl="0" algn="l">
              <a:spcBef>
                <a:spcPts val="0"/>
              </a:spcBef>
              <a:spcAft>
                <a:spcPts val="0"/>
              </a:spcAft>
              <a:buClr>
                <a:srgbClr val="00FFFF"/>
              </a:buClr>
              <a:buSzPts val="1400"/>
              <a:buChar char="●"/>
            </a:pPr>
            <a:r>
              <a:rPr lang="en">
                <a:solidFill>
                  <a:srgbClr val="00FFFF"/>
                </a:solidFill>
              </a:rPr>
              <a:t>Determines the color scheme and fonts used</a:t>
            </a:r>
            <a:endParaRPr>
              <a:solidFill>
                <a:srgbClr val="00FFFF"/>
              </a:solidFill>
            </a:endParaRPr>
          </a:p>
          <a:p>
            <a:pPr indent="-317500" lvl="0" marL="457200" rtl="0" algn="l">
              <a:spcBef>
                <a:spcPts val="0"/>
              </a:spcBef>
              <a:spcAft>
                <a:spcPts val="0"/>
              </a:spcAft>
              <a:buClr>
                <a:srgbClr val="00FFFF"/>
              </a:buClr>
              <a:buSzPts val="1400"/>
              <a:buChar char="●"/>
            </a:pPr>
            <a:r>
              <a:rPr lang="en">
                <a:solidFill>
                  <a:srgbClr val="00FFFF"/>
                </a:solidFill>
              </a:rPr>
              <a:t>Controls menu and website hierarchy </a:t>
            </a:r>
            <a:endParaRPr>
              <a:solidFill>
                <a:srgbClr val="00FFFF"/>
              </a:solidFill>
            </a:endParaRPr>
          </a:p>
          <a:p>
            <a:pPr indent="0" lvl="0" marL="457200" rtl="0" algn="l">
              <a:spcBef>
                <a:spcPts val="0"/>
              </a:spcBef>
              <a:spcAft>
                <a:spcPts val="0"/>
              </a:spcAft>
              <a:buNone/>
            </a:pPr>
            <a:r>
              <a:t/>
            </a:r>
            <a:endParaRPr>
              <a:solidFill>
                <a:srgbClr val="00FFFF"/>
              </a:solidFill>
            </a:endParaRPr>
          </a:p>
          <a:p>
            <a:pPr indent="0" lvl="0" marL="457200" rtl="0" algn="l">
              <a:spcBef>
                <a:spcPts val="0"/>
              </a:spcBef>
              <a:spcAft>
                <a:spcPts val="0"/>
              </a:spcAft>
              <a:buNone/>
            </a:pPr>
            <a:r>
              <a:t/>
            </a:r>
            <a:endParaRPr sz="1800">
              <a:solidFill>
                <a:srgbClr val="00FFFF"/>
              </a:solidFill>
            </a:endParaRPr>
          </a:p>
          <a:p>
            <a:pPr indent="0" lvl="0" marL="457200" rtl="0" algn="l">
              <a:spcBef>
                <a:spcPts val="0"/>
              </a:spcBef>
              <a:spcAft>
                <a:spcPts val="0"/>
              </a:spcAft>
              <a:buNone/>
            </a:pPr>
            <a:r>
              <a:rPr lang="en" sz="1800">
                <a:solidFill>
                  <a:srgbClr val="00FFFF"/>
                </a:solidFill>
              </a:rPr>
              <a:t>WordPress Plugins: </a:t>
            </a:r>
            <a:endParaRPr sz="1800">
              <a:solidFill>
                <a:srgbClr val="00FFFF"/>
              </a:solidFill>
            </a:endParaRPr>
          </a:p>
          <a:p>
            <a:pPr indent="0" lvl="0" marL="457200" rtl="0" algn="l">
              <a:spcBef>
                <a:spcPts val="0"/>
              </a:spcBef>
              <a:spcAft>
                <a:spcPts val="0"/>
              </a:spcAft>
              <a:buNone/>
            </a:pPr>
            <a:r>
              <a:t/>
            </a:r>
            <a:endParaRPr sz="1800">
              <a:solidFill>
                <a:srgbClr val="00FFFF"/>
              </a:solidFill>
            </a:endParaRPr>
          </a:p>
          <a:p>
            <a:pPr indent="-317500" lvl="0" marL="457200" rtl="0" algn="l">
              <a:spcBef>
                <a:spcPts val="0"/>
              </a:spcBef>
              <a:spcAft>
                <a:spcPts val="0"/>
              </a:spcAft>
              <a:buClr>
                <a:srgbClr val="00FFFF"/>
              </a:buClr>
              <a:buSzPts val="1400"/>
              <a:buChar char="●"/>
            </a:pPr>
            <a:r>
              <a:rPr lang="en">
                <a:solidFill>
                  <a:srgbClr val="00FFFF"/>
                </a:solidFill>
              </a:rPr>
              <a:t>Add-ons that provide extra functionality beyond core functions</a:t>
            </a:r>
            <a:endParaRPr>
              <a:solidFill>
                <a:srgbClr val="00FFFF"/>
              </a:solidFill>
            </a:endParaRPr>
          </a:p>
          <a:p>
            <a:pPr indent="-317500" lvl="0" marL="457200" rtl="0" algn="l">
              <a:spcBef>
                <a:spcPts val="0"/>
              </a:spcBef>
              <a:spcAft>
                <a:spcPts val="0"/>
              </a:spcAft>
              <a:buClr>
                <a:srgbClr val="00FFFF"/>
              </a:buClr>
              <a:buSzPts val="1400"/>
              <a:buChar char="●"/>
            </a:pPr>
            <a:r>
              <a:rPr lang="en">
                <a:solidFill>
                  <a:srgbClr val="00FFFF"/>
                </a:solidFill>
              </a:rPr>
              <a:t>Live in the wp-content/plugins folder</a:t>
            </a:r>
            <a:endParaRPr>
              <a:solidFill>
                <a:srgbClr val="00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4641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FFFF"/>
                </a:solidFill>
              </a:rPr>
              <a:t>WordPress</a:t>
            </a:r>
            <a:r>
              <a:rPr lang="en">
                <a:solidFill>
                  <a:srgbClr val="00FFFF"/>
                </a:solidFill>
              </a:rPr>
              <a:t> Database Basics</a:t>
            </a:r>
            <a:endParaRPr>
              <a:solidFill>
                <a:srgbClr val="00FFFF"/>
              </a:solidFill>
            </a:endParaRPr>
          </a:p>
        </p:txBody>
      </p:sp>
      <p:sp>
        <p:nvSpPr>
          <p:cNvPr id="101" name="Google Shape;101;p20"/>
          <p:cNvSpPr txBox="1"/>
          <p:nvPr>
            <p:ph idx="2" type="body"/>
          </p:nvPr>
        </p:nvSpPr>
        <p:spPr>
          <a:xfrm>
            <a:off x="5081525" y="2210500"/>
            <a:ext cx="4098000" cy="202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5"/>
                </a:solidFill>
                <a:latin typeface="Courier New"/>
                <a:ea typeface="Courier New"/>
                <a:cs typeface="Courier New"/>
                <a:sym typeface="Courier New"/>
              </a:rPr>
              <a:t>Most WordPress website content is stored in a SQL database. </a:t>
            </a:r>
            <a:endParaRPr b="1">
              <a:solidFill>
                <a:schemeClr val="accent5"/>
              </a:solidFill>
              <a:latin typeface="Courier New"/>
              <a:ea typeface="Courier New"/>
              <a:cs typeface="Courier New"/>
              <a:sym typeface="Courier New"/>
            </a:endParaRPr>
          </a:p>
          <a:p>
            <a:pPr indent="-317500" lvl="0" marL="457200" rtl="0" algn="l">
              <a:lnSpc>
                <a:spcPct val="100000"/>
              </a:lnSpc>
              <a:spcBef>
                <a:spcPts val="1600"/>
              </a:spcBef>
              <a:spcAft>
                <a:spcPts val="0"/>
              </a:spcAft>
              <a:buClr>
                <a:schemeClr val="accent5"/>
              </a:buClr>
              <a:buSzPts val="1400"/>
              <a:buFont typeface="Courier New"/>
              <a:buChar char="●"/>
            </a:pPr>
            <a:r>
              <a:rPr b="1" lang="en">
                <a:solidFill>
                  <a:schemeClr val="accent5"/>
                </a:solidFill>
                <a:latin typeface="Courier New"/>
                <a:ea typeface="Courier New"/>
                <a:cs typeface="Courier New"/>
                <a:sym typeface="Courier New"/>
              </a:rPr>
              <a:t>post content</a:t>
            </a:r>
            <a:endParaRPr b="1">
              <a:solidFill>
                <a:schemeClr val="accent5"/>
              </a:solidFill>
              <a:latin typeface="Courier New"/>
              <a:ea typeface="Courier New"/>
              <a:cs typeface="Courier New"/>
              <a:sym typeface="Courier New"/>
            </a:endParaRPr>
          </a:p>
          <a:p>
            <a:pPr indent="-317500" lvl="0" marL="457200" rtl="0" algn="l">
              <a:lnSpc>
                <a:spcPct val="100000"/>
              </a:lnSpc>
              <a:spcBef>
                <a:spcPts val="0"/>
              </a:spcBef>
              <a:spcAft>
                <a:spcPts val="0"/>
              </a:spcAft>
              <a:buClr>
                <a:schemeClr val="accent5"/>
              </a:buClr>
              <a:buSzPts val="1400"/>
              <a:buFont typeface="Courier New"/>
              <a:buChar char="●"/>
            </a:pPr>
            <a:r>
              <a:rPr b="1" lang="en">
                <a:solidFill>
                  <a:schemeClr val="accent5"/>
                </a:solidFill>
                <a:latin typeface="Courier New"/>
                <a:ea typeface="Courier New"/>
                <a:cs typeface="Courier New"/>
                <a:sym typeface="Courier New"/>
              </a:rPr>
              <a:t>page content</a:t>
            </a:r>
            <a:endParaRPr b="1">
              <a:solidFill>
                <a:schemeClr val="accent5"/>
              </a:solidFill>
              <a:latin typeface="Courier New"/>
              <a:ea typeface="Courier New"/>
              <a:cs typeface="Courier New"/>
              <a:sym typeface="Courier New"/>
            </a:endParaRPr>
          </a:p>
          <a:p>
            <a:pPr indent="-317500" lvl="0" marL="457200" rtl="0" algn="l">
              <a:lnSpc>
                <a:spcPct val="100000"/>
              </a:lnSpc>
              <a:spcBef>
                <a:spcPts val="0"/>
              </a:spcBef>
              <a:spcAft>
                <a:spcPts val="0"/>
              </a:spcAft>
              <a:buClr>
                <a:schemeClr val="accent5"/>
              </a:buClr>
              <a:buSzPts val="1400"/>
              <a:buFont typeface="Courier New"/>
              <a:buChar char="●"/>
            </a:pPr>
            <a:r>
              <a:rPr b="1" lang="en">
                <a:solidFill>
                  <a:schemeClr val="accent5"/>
                </a:solidFill>
                <a:latin typeface="Courier New"/>
                <a:ea typeface="Courier New"/>
                <a:cs typeface="Courier New"/>
                <a:sym typeface="Courier New"/>
              </a:rPr>
              <a:t>comments</a:t>
            </a:r>
            <a:endParaRPr b="1">
              <a:solidFill>
                <a:schemeClr val="accent5"/>
              </a:solidFill>
              <a:latin typeface="Courier New"/>
              <a:ea typeface="Courier New"/>
              <a:cs typeface="Courier New"/>
              <a:sym typeface="Courier New"/>
            </a:endParaRPr>
          </a:p>
          <a:p>
            <a:pPr indent="-317500" lvl="0" marL="457200" rtl="0" algn="l">
              <a:lnSpc>
                <a:spcPct val="100000"/>
              </a:lnSpc>
              <a:spcBef>
                <a:spcPts val="0"/>
              </a:spcBef>
              <a:spcAft>
                <a:spcPts val="0"/>
              </a:spcAft>
              <a:buClr>
                <a:schemeClr val="accent5"/>
              </a:buClr>
              <a:buSzPts val="1400"/>
              <a:buFont typeface="Courier New"/>
              <a:buChar char="●"/>
            </a:pPr>
            <a:r>
              <a:rPr b="1" lang="en">
                <a:solidFill>
                  <a:schemeClr val="accent5"/>
                </a:solidFill>
                <a:latin typeface="Courier New"/>
                <a:ea typeface="Courier New"/>
                <a:cs typeface="Courier New"/>
                <a:sym typeface="Courier New"/>
              </a:rPr>
              <a:t>user data </a:t>
            </a:r>
            <a:endParaRPr b="1">
              <a:solidFill>
                <a:schemeClr val="accent5"/>
              </a:solidFill>
              <a:latin typeface="Courier New"/>
              <a:ea typeface="Courier New"/>
              <a:cs typeface="Courier New"/>
              <a:sym typeface="Courier New"/>
            </a:endParaRPr>
          </a:p>
          <a:p>
            <a:pPr indent="-317500" lvl="0" marL="457200" rtl="0" algn="l">
              <a:lnSpc>
                <a:spcPct val="100000"/>
              </a:lnSpc>
              <a:spcBef>
                <a:spcPts val="0"/>
              </a:spcBef>
              <a:spcAft>
                <a:spcPts val="0"/>
              </a:spcAft>
              <a:buClr>
                <a:schemeClr val="accent5"/>
              </a:buClr>
              <a:buSzPts val="1400"/>
              <a:buFont typeface="Courier New"/>
              <a:buChar char="●"/>
            </a:pPr>
            <a:r>
              <a:rPr b="1" lang="en">
                <a:solidFill>
                  <a:schemeClr val="accent5"/>
                </a:solidFill>
                <a:latin typeface="Courier New"/>
                <a:ea typeface="Courier New"/>
                <a:cs typeface="Courier New"/>
                <a:sym typeface="Courier New"/>
              </a:rPr>
              <a:t>permalinks / slugs </a:t>
            </a:r>
            <a:endParaRPr b="1">
              <a:solidFill>
                <a:schemeClr val="accent5"/>
              </a:solidFill>
              <a:latin typeface="Courier New"/>
              <a:ea typeface="Courier New"/>
              <a:cs typeface="Courier New"/>
              <a:sym typeface="Courier New"/>
            </a:endParaRPr>
          </a:p>
          <a:p>
            <a:pPr indent="-317500" lvl="0" marL="457200" rtl="0" algn="l">
              <a:lnSpc>
                <a:spcPct val="100000"/>
              </a:lnSpc>
              <a:spcBef>
                <a:spcPts val="0"/>
              </a:spcBef>
              <a:spcAft>
                <a:spcPts val="0"/>
              </a:spcAft>
              <a:buClr>
                <a:schemeClr val="accent5"/>
              </a:buClr>
              <a:buSzPts val="1400"/>
              <a:buFont typeface="Courier New"/>
              <a:buChar char="●"/>
            </a:pPr>
            <a:r>
              <a:rPr b="1" lang="en">
                <a:solidFill>
                  <a:schemeClr val="accent5"/>
                </a:solidFill>
                <a:latin typeface="Courier New"/>
                <a:ea typeface="Courier New"/>
                <a:cs typeface="Courier New"/>
                <a:sym typeface="Courier New"/>
              </a:rPr>
              <a:t>attachments</a:t>
            </a:r>
            <a:endParaRPr b="1">
              <a:solidFill>
                <a:schemeClr val="accent5"/>
              </a:solidFill>
              <a:latin typeface="Courier New"/>
              <a:ea typeface="Courier New"/>
              <a:cs typeface="Courier New"/>
              <a:sym typeface="Courier New"/>
            </a:endParaRPr>
          </a:p>
        </p:txBody>
      </p:sp>
      <p:sp>
        <p:nvSpPr>
          <p:cNvPr id="102" name="Google Shape;102;p20"/>
          <p:cNvSpPr/>
          <p:nvPr/>
        </p:nvSpPr>
        <p:spPr>
          <a:xfrm>
            <a:off x="528975" y="1290000"/>
            <a:ext cx="4499700" cy="18759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txBox="1"/>
          <p:nvPr>
            <p:ph idx="1" type="body"/>
          </p:nvPr>
        </p:nvSpPr>
        <p:spPr>
          <a:xfrm>
            <a:off x="593416" y="1290000"/>
            <a:ext cx="4401900" cy="1782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dk1"/>
                </a:solidFill>
                <a:latin typeface="Courier New"/>
                <a:ea typeface="Courier New"/>
                <a:cs typeface="Courier New"/>
                <a:sym typeface="Courier New"/>
              </a:rPr>
              <a:t>A database is a system for storing data so applications and websites can retrieve that data efficiently and on demand. </a:t>
            </a:r>
            <a:endParaRPr b="1">
              <a:solidFill>
                <a:schemeClr val="dk1"/>
              </a:solidFill>
              <a:latin typeface="Courier New"/>
              <a:ea typeface="Courier New"/>
              <a:cs typeface="Courier New"/>
              <a:sym typeface="Courier New"/>
            </a:endParaRPr>
          </a:p>
          <a:p>
            <a:pPr indent="0" lvl="0" marL="0" rtl="0" algn="l">
              <a:lnSpc>
                <a:spcPct val="100000"/>
              </a:lnSpc>
              <a:spcBef>
                <a:spcPts val="0"/>
              </a:spcBef>
              <a:spcAft>
                <a:spcPts val="0"/>
              </a:spcAft>
              <a:buNone/>
            </a:pPr>
            <a:r>
              <a:t/>
            </a:r>
            <a:endParaRPr b="1">
              <a:solidFill>
                <a:schemeClr val="dk1"/>
              </a:solidFill>
              <a:latin typeface="Courier New"/>
              <a:ea typeface="Courier New"/>
              <a:cs typeface="Courier New"/>
              <a:sym typeface="Courier New"/>
            </a:endParaRPr>
          </a:p>
          <a:p>
            <a:pPr indent="0" lvl="0" marL="0" rtl="0" algn="l">
              <a:lnSpc>
                <a:spcPct val="100000"/>
              </a:lnSpc>
              <a:spcBef>
                <a:spcPts val="0"/>
              </a:spcBef>
              <a:spcAft>
                <a:spcPts val="0"/>
              </a:spcAft>
              <a:buNone/>
            </a:pPr>
            <a:r>
              <a:rPr b="1" lang="en">
                <a:solidFill>
                  <a:schemeClr val="dk1"/>
                </a:solidFill>
                <a:latin typeface="Courier New"/>
                <a:ea typeface="Courier New"/>
                <a:cs typeface="Courier New"/>
                <a:sym typeface="Courier New"/>
              </a:rPr>
              <a:t>Databases use ‘tables’, ‘rows’ and ‘columns’ as the pillars of its structure, much like a spreadsheet.</a:t>
            </a:r>
            <a:endParaRPr b="1">
              <a:latin typeface="Courier New"/>
              <a:ea typeface="Courier New"/>
              <a:cs typeface="Courier New"/>
              <a:sym typeface="Courier Ne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id="108" name="Google Shape;108;p21"/>
          <p:cNvPicPr preferRelativeResize="0"/>
          <p:nvPr/>
        </p:nvPicPr>
        <p:blipFill rotWithShape="1">
          <a:blip r:embed="rId3">
            <a:alphaModFix amt="30000"/>
          </a:blip>
          <a:srcRect b="23233" l="0" r="0" t="11338"/>
          <a:stretch/>
        </p:blipFill>
        <p:spPr>
          <a:xfrm>
            <a:off x="744250" y="0"/>
            <a:ext cx="7861625" cy="5143500"/>
          </a:xfrm>
          <a:prstGeom prst="rect">
            <a:avLst/>
          </a:prstGeom>
          <a:noFill/>
          <a:ln>
            <a:noFill/>
          </a:ln>
          <a:effectLst>
            <a:outerShdw blurRad="57150" rotWithShape="0" algn="bl" dir="5400000" dist="19050">
              <a:srgbClr val="1155CC">
                <a:alpha val="49800"/>
              </a:srgbClr>
            </a:outerShdw>
            <a:reflection blurRad="0" dir="5400000" dist="38100" endA="0" endPos="30000" fadeDir="5400012" kx="0" rotWithShape="0" algn="bl" stPos="0" sy="-100000" ky="0"/>
          </a:effectLst>
        </p:spPr>
      </p:pic>
      <p:sp>
        <p:nvSpPr>
          <p:cNvPr id="109" name="Google Shape;109;p21"/>
          <p:cNvSpPr txBox="1"/>
          <p:nvPr>
            <p:ph type="title"/>
          </p:nvPr>
        </p:nvSpPr>
        <p:spPr>
          <a:xfrm>
            <a:off x="1359175" y="884925"/>
            <a:ext cx="2652600" cy="2954100"/>
          </a:xfrm>
          <a:prstGeom prst="rect">
            <a:avLst/>
          </a:prstGeom>
          <a:effectLst>
            <a:outerShdw blurRad="57150" rotWithShape="0" algn="bl" dir="5400000" dist="19050">
              <a:srgbClr val="1155CC">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FFFF"/>
                </a:solidFill>
              </a:rPr>
              <a:t>The </a:t>
            </a:r>
            <a:endParaRPr sz="3600">
              <a:solidFill>
                <a:srgbClr val="00FFFF"/>
              </a:solidFill>
            </a:endParaRPr>
          </a:p>
          <a:p>
            <a:pPr indent="0" lvl="0" marL="0" rtl="0" algn="l">
              <a:spcBef>
                <a:spcPts val="0"/>
              </a:spcBef>
              <a:spcAft>
                <a:spcPts val="0"/>
              </a:spcAft>
              <a:buNone/>
            </a:pPr>
            <a:r>
              <a:rPr lang="en" sz="3600">
                <a:solidFill>
                  <a:srgbClr val="00FFFF"/>
                </a:solidFill>
              </a:rPr>
              <a:t>WordPress</a:t>
            </a:r>
            <a:endParaRPr sz="3600">
              <a:solidFill>
                <a:srgbClr val="00FFFF"/>
              </a:solidFill>
            </a:endParaRPr>
          </a:p>
          <a:p>
            <a:pPr indent="0" lvl="0" marL="0" rtl="0" algn="l">
              <a:spcBef>
                <a:spcPts val="0"/>
              </a:spcBef>
              <a:spcAft>
                <a:spcPts val="0"/>
              </a:spcAft>
              <a:buNone/>
            </a:pPr>
            <a:r>
              <a:rPr lang="en" sz="3600">
                <a:solidFill>
                  <a:srgbClr val="00FFFF"/>
                </a:solidFill>
              </a:rPr>
              <a:t>Database</a:t>
            </a:r>
            <a:endParaRPr sz="3600">
              <a:solidFill>
                <a:srgbClr val="00FF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0" name="Google Shape;110;p21"/>
          <p:cNvSpPr txBox="1"/>
          <p:nvPr/>
        </p:nvSpPr>
        <p:spPr>
          <a:xfrm>
            <a:off x="4373900" y="943575"/>
            <a:ext cx="3488700" cy="3778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lang="en">
                <a:solidFill>
                  <a:srgbClr val="FFFFFF"/>
                </a:solidFill>
              </a:rPr>
              <a:t>In a database, data is stored </a:t>
            </a:r>
            <a:r>
              <a:rPr lang="en">
                <a:solidFill>
                  <a:srgbClr val="FFFFFF"/>
                </a:solidFill>
              </a:rPr>
              <a:t>in tables, rows and columns, like a spreadsheet. </a:t>
            </a:r>
            <a:endParaRPr>
              <a:solidFill>
                <a:srgbClr val="FFFFFF"/>
              </a:solidFill>
            </a:endParaRPr>
          </a:p>
          <a:p>
            <a:pPr indent="0" lvl="0" marL="457200" rtl="0" algn="l">
              <a:spcBef>
                <a:spcPts val="0"/>
              </a:spcBef>
              <a:spcAft>
                <a:spcPts val="0"/>
              </a:spcAft>
              <a:buNone/>
            </a:pPr>
            <a:r>
              <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A WordPress Database should ideally be be less than 2 GB total</a:t>
            </a:r>
            <a:endParaRPr>
              <a:solidFill>
                <a:srgbClr val="FFFFFF"/>
              </a:solidFill>
            </a:endParaRPr>
          </a:p>
          <a:p>
            <a:pPr indent="0" lvl="0" marL="457200" rtl="0" algn="l">
              <a:spcBef>
                <a:spcPts val="0"/>
              </a:spcBef>
              <a:spcAft>
                <a:spcPts val="0"/>
              </a:spcAft>
              <a:buNone/>
            </a:pPr>
            <a:r>
              <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The wp_options table </a:t>
            </a:r>
            <a:r>
              <a:rPr lang="en">
                <a:solidFill>
                  <a:schemeClr val="dk1"/>
                </a:solidFill>
              </a:rPr>
              <a:t> is used by every part of the site and stores the domain URL</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rgbClr val="FFFFFF"/>
              </a:buClr>
              <a:buSzPts val="1400"/>
              <a:buChar char="●"/>
            </a:pPr>
            <a:r>
              <a:rPr lang="en">
                <a:solidFill>
                  <a:srgbClr val="FFFFFF"/>
                </a:solidFill>
              </a:rPr>
              <a:t>The wp_users table stores user information</a:t>
            </a:r>
            <a:endParaRPr>
              <a:solidFill>
                <a:srgbClr val="FFFFFF"/>
              </a:solidFill>
            </a:endParaRPr>
          </a:p>
          <a:p>
            <a:pPr indent="0" lvl="0" marL="457200" rtl="0" algn="l">
              <a:spcBef>
                <a:spcPts val="0"/>
              </a:spcBef>
              <a:spcAft>
                <a:spcPts val="0"/>
              </a:spcAft>
              <a:buNone/>
            </a:pPr>
            <a:r>
              <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The wp_posts tables stores post and page data</a:t>
            </a:r>
            <a:endParaRPr>
              <a:solidFill>
                <a:srgbClr val="FFFFFF"/>
              </a:solidFill>
            </a:endParaRPr>
          </a:p>
          <a:p>
            <a:pPr indent="0" lvl="0" marL="45720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chemeClr val="accent5"/>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